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396" r:id="rId4"/>
    <p:sldId id="393" r:id="rId5"/>
    <p:sldId id="272" r:id="rId6"/>
    <p:sldId id="274" r:id="rId7"/>
    <p:sldId id="275" r:id="rId8"/>
    <p:sldId id="276" r:id="rId9"/>
    <p:sldId id="394" r:id="rId10"/>
    <p:sldId id="395" r:id="rId11"/>
    <p:sldId id="277" r:id="rId12"/>
    <p:sldId id="278" r:id="rId13"/>
    <p:sldId id="313" r:id="rId14"/>
    <p:sldId id="279" r:id="rId15"/>
    <p:sldId id="311" r:id="rId16"/>
    <p:sldId id="380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4" r:id="rId66"/>
    <p:sldId id="345" r:id="rId67"/>
    <p:sldId id="346" r:id="rId68"/>
    <p:sldId id="347" r:id="rId69"/>
    <p:sldId id="348" r:id="rId70"/>
    <p:sldId id="349" r:id="rId71"/>
    <p:sldId id="350" r:id="rId72"/>
    <p:sldId id="351" r:id="rId73"/>
    <p:sldId id="352" r:id="rId74"/>
    <p:sldId id="353" r:id="rId75"/>
    <p:sldId id="354" r:id="rId76"/>
    <p:sldId id="355" r:id="rId77"/>
    <p:sldId id="356" r:id="rId78"/>
    <p:sldId id="357" r:id="rId79"/>
    <p:sldId id="358" r:id="rId80"/>
    <p:sldId id="359" r:id="rId81"/>
    <p:sldId id="360" r:id="rId82"/>
    <p:sldId id="361" r:id="rId83"/>
    <p:sldId id="362" r:id="rId84"/>
    <p:sldId id="363" r:id="rId85"/>
    <p:sldId id="364" r:id="rId86"/>
    <p:sldId id="381" r:id="rId87"/>
    <p:sldId id="382" r:id="rId88"/>
    <p:sldId id="383" r:id="rId89"/>
    <p:sldId id="384" r:id="rId90"/>
    <p:sldId id="392" r:id="rId91"/>
    <p:sldId id="385" r:id="rId92"/>
    <p:sldId id="386" r:id="rId93"/>
    <p:sldId id="387" r:id="rId94"/>
    <p:sldId id="388" r:id="rId95"/>
    <p:sldId id="389" r:id="rId96"/>
    <p:sldId id="390" r:id="rId97"/>
    <p:sldId id="391" r:id="rId98"/>
    <p:sldId id="365" r:id="rId99"/>
    <p:sldId id="366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66" d="100"/>
          <a:sy n="66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02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96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2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90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9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43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3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512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6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36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722B-C639-49C4-9EBC-52C722AF474E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D6D47-312B-486D-9108-F265B9F89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8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95.wmf"/><Relationship Id="rId4" Type="http://schemas.openxmlformats.org/officeDocument/2006/relationships/oleObject" Target="../embeddings/oleObject4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oleObject" Target="../embeddings/oleObject5.bin"/><Relationship Id="rId7" Type="http://schemas.openxmlformats.org/officeDocument/2006/relationships/image" Target="../media/image9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02.png"/><Relationship Id="rId4" Type="http://schemas.openxmlformats.org/officeDocument/2006/relationships/image" Target="../media/image97.wmf"/><Relationship Id="rId9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7.bin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image" Target="../media/image107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9.bin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1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11.bin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35.emf"/><Relationship Id="rId10" Type="http://schemas.openxmlformats.org/officeDocument/2006/relationships/image" Target="../media/image46.png"/><Relationship Id="rId4" Type="http://schemas.openxmlformats.org/officeDocument/2006/relationships/image" Target="../media/image13.emf"/><Relationship Id="rId9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63.e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9.wmf"/><Relationship Id="rId4" Type="http://schemas.openxmlformats.org/officeDocument/2006/relationships/oleObject" Target="../embeddings/oleObject1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Arial Black" panose="020B0A04020102020204" pitchFamily="34" charset="0"/>
              </a:rPr>
              <a:t>Chapter No 12</a:t>
            </a:r>
            <a:br>
              <a:rPr lang="en-US" b="1" dirty="0" smtClean="0">
                <a:latin typeface="Arial Black" panose="020B0A04020102020204" pitchFamily="34" charset="0"/>
              </a:rPr>
            </a:br>
            <a:r>
              <a:rPr lang="en-US" b="1" dirty="0" smtClean="0">
                <a:latin typeface="Arial Black" panose="020B0A04020102020204" pitchFamily="34" charset="0"/>
              </a:rPr>
              <a:t> 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sz="3200" b="1" dirty="0" smtClean="0">
              <a:latin typeface="Arial Black" panose="020B0A04020102020204" pitchFamily="34" charset="0"/>
            </a:endParaRPr>
          </a:p>
          <a:p>
            <a:r>
              <a:rPr lang="en-US" sz="3200" b="1" dirty="0" smtClean="0">
                <a:latin typeface="Arial Black" panose="020B0A04020102020204" pitchFamily="34" charset="0"/>
              </a:rPr>
              <a:t>BEE-12 A, B &amp; C </a:t>
            </a:r>
          </a:p>
          <a:p>
            <a:r>
              <a:rPr lang="en-US" sz="3200" b="1" dirty="0" smtClean="0">
                <a:latin typeface="Arial Black" panose="020B0A04020102020204" pitchFamily="34" charset="0"/>
              </a:rPr>
              <a:t>Dec-2022</a:t>
            </a:r>
            <a:endParaRPr lang="en-US" sz="32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7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Pinout-of-IC-741-Op-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57" y="607640"/>
            <a:ext cx="12204757" cy="625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36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B1B003E-D6C6-47D8-B74F-564024FB6956}" type="slidenum">
              <a:rPr lang="en-US" altLang="en-US"/>
              <a:pPr>
                <a:defRPr/>
              </a:pPr>
              <a:t>100</a:t>
            </a:fld>
            <a:endParaRPr lang="en-US" altLang="en-US"/>
          </a:p>
        </p:txBody>
      </p:sp>
      <p:sp>
        <p:nvSpPr>
          <p:cNvPr id="28365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609601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Breaking the Loop Example IV </a:t>
            </a:r>
          </a:p>
        </p:txBody>
      </p:sp>
      <p:pic>
        <p:nvPicPr>
          <p:cNvPr id="2836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300" y="1219201"/>
            <a:ext cx="9144000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3654" name="Group 8"/>
          <p:cNvGrpSpPr>
            <a:grpSpLocks/>
          </p:cNvGrpSpPr>
          <p:nvPr/>
        </p:nvGrpSpPr>
        <p:grpSpPr bwMode="auto">
          <a:xfrm>
            <a:off x="3733801" y="3962400"/>
            <a:ext cx="4918075" cy="2514600"/>
            <a:chOff x="1056" y="2496"/>
            <a:chExt cx="3098" cy="1584"/>
          </a:xfrm>
        </p:grpSpPr>
        <p:sp>
          <p:nvSpPr>
            <p:cNvPr id="283655" name="AutoShape 7"/>
            <p:cNvSpPr>
              <a:spLocks noChangeArrowheads="1"/>
            </p:cNvSpPr>
            <p:nvPr/>
          </p:nvSpPr>
          <p:spPr bwMode="auto">
            <a:xfrm>
              <a:off x="1056" y="2496"/>
              <a:ext cx="3072" cy="158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283656" name="Object 6"/>
            <p:cNvGraphicFramePr>
              <a:graphicFrameLocks noChangeAspect="1"/>
            </p:cNvGraphicFramePr>
            <p:nvPr/>
          </p:nvGraphicFramePr>
          <p:xfrm>
            <a:off x="1079" y="2560"/>
            <a:ext cx="3075" cy="1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Equation" r:id="rId4" imgW="3060700" imgH="1511300" progId="Equation.3">
                    <p:embed/>
                  </p:oleObj>
                </mc:Choice>
                <mc:Fallback>
                  <p:oleObj name="Equation" r:id="rId4" imgW="3060700" imgH="151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79" y="2560"/>
                          <a:ext cx="3075" cy="15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9106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CA0977D-7BDC-4983-A651-FEC50CE87EE6}" type="slidenum">
              <a:rPr lang="en-US" altLang="en-US"/>
              <a:pPr>
                <a:defRPr/>
              </a:pPr>
              <a:t>101</a:t>
            </a:fld>
            <a:endParaRPr lang="en-US" altLang="en-US"/>
          </a:p>
        </p:txBody>
      </p:sp>
      <p:grpSp>
        <p:nvGrpSpPr>
          <p:cNvPr id="284676" name="Group 20"/>
          <p:cNvGrpSpPr>
            <a:grpSpLocks/>
          </p:cNvGrpSpPr>
          <p:nvPr/>
        </p:nvGrpSpPr>
        <p:grpSpPr bwMode="auto">
          <a:xfrm>
            <a:off x="2667000" y="4495800"/>
            <a:ext cx="7162800" cy="1905000"/>
            <a:chOff x="239" y="2882"/>
            <a:chExt cx="4849" cy="1438"/>
          </a:xfrm>
        </p:grpSpPr>
        <p:sp>
          <p:nvSpPr>
            <p:cNvPr id="284687" name="AutoShape 16"/>
            <p:cNvSpPr>
              <a:spLocks noChangeArrowheads="1"/>
            </p:cNvSpPr>
            <p:nvPr/>
          </p:nvSpPr>
          <p:spPr bwMode="auto">
            <a:xfrm>
              <a:off x="239" y="2882"/>
              <a:ext cx="4848" cy="14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284688" name="Object 11"/>
            <p:cNvGraphicFramePr>
              <a:graphicFrameLocks noChangeAspect="1"/>
            </p:cNvGraphicFramePr>
            <p:nvPr/>
          </p:nvGraphicFramePr>
          <p:xfrm>
            <a:off x="287" y="2913"/>
            <a:ext cx="4801" cy="1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2" name="Equation" r:id="rId3" imgW="5372100" imgH="1574800" progId="Equation.3">
                    <p:embed/>
                  </p:oleObj>
                </mc:Choice>
                <mc:Fallback>
                  <p:oleObj name="Equation" r:id="rId3" imgW="5372100" imgH="1574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" y="2913"/>
                          <a:ext cx="4801" cy="1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4677" name="Rectangle 2"/>
          <p:cNvSpPr>
            <a:spLocks noGrp="1" noChangeArrowheads="1"/>
          </p:cNvSpPr>
          <p:nvPr>
            <p:ph type="title"/>
          </p:nvPr>
        </p:nvSpPr>
        <p:spPr>
          <a:xfrm>
            <a:off x="820737" y="65883"/>
            <a:ext cx="10515600" cy="769937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Feedback Factor Example IV</a:t>
            </a:r>
          </a:p>
        </p:txBody>
      </p:sp>
      <p:graphicFrame>
        <p:nvGraphicFramePr>
          <p:cNvPr id="284678" name="Object 9"/>
          <p:cNvGraphicFramePr>
            <a:graphicFrameLocks noChangeAspect="1"/>
          </p:cNvGraphicFramePr>
          <p:nvPr/>
        </p:nvGraphicFramePr>
        <p:xfrm>
          <a:off x="5638800" y="3270250"/>
          <a:ext cx="914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3" name="Equation" r:id="rId5" imgW="399465" imgH="832218" progId="Equation.3">
                  <p:embed/>
                </p:oleObj>
              </mc:Choice>
              <mc:Fallback>
                <p:oleObj name="Equation" r:id="rId5" imgW="399465" imgH="8322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270250"/>
                        <a:ext cx="914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4679" name="Group 19"/>
          <p:cNvGrpSpPr>
            <a:grpSpLocks/>
          </p:cNvGrpSpPr>
          <p:nvPr/>
        </p:nvGrpSpPr>
        <p:grpSpPr bwMode="auto">
          <a:xfrm>
            <a:off x="1524000" y="990601"/>
            <a:ext cx="8458200" cy="3471863"/>
            <a:chOff x="0" y="645"/>
            <a:chExt cx="5328" cy="2187"/>
          </a:xfrm>
        </p:grpSpPr>
        <p:pic>
          <p:nvPicPr>
            <p:cNvPr id="284680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645"/>
              <a:ext cx="3266" cy="2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84681" name="Group 10"/>
            <p:cNvGrpSpPr>
              <a:grpSpLocks/>
            </p:cNvGrpSpPr>
            <p:nvPr/>
          </p:nvGrpSpPr>
          <p:grpSpPr bwMode="auto">
            <a:xfrm>
              <a:off x="3939" y="1101"/>
              <a:ext cx="1389" cy="990"/>
              <a:chOff x="4136" y="1256"/>
              <a:chExt cx="1510" cy="1164"/>
            </a:xfrm>
          </p:grpSpPr>
          <p:pic>
            <p:nvPicPr>
              <p:cNvPr id="284684" name="Picture 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" y="1320"/>
                <a:ext cx="684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4685" name="Picture 6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8" y="1328"/>
                <a:ext cx="558" cy="9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4686" name="Picture 7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" y="1256"/>
                <a:ext cx="366" cy="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4682" name="Rectangle 12"/>
            <p:cNvSpPr>
              <a:spLocks noChangeArrowheads="1"/>
            </p:cNvSpPr>
            <p:nvPr/>
          </p:nvSpPr>
          <p:spPr bwMode="auto">
            <a:xfrm>
              <a:off x="2560" y="2074"/>
              <a:ext cx="618" cy="57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4683" name="AutoShape 18"/>
            <p:cNvSpPr>
              <a:spLocks noChangeArrowheads="1"/>
            </p:cNvSpPr>
            <p:nvPr/>
          </p:nvSpPr>
          <p:spPr bwMode="auto">
            <a:xfrm>
              <a:off x="3312" y="1440"/>
              <a:ext cx="615" cy="306"/>
            </a:xfrm>
            <a:custGeom>
              <a:avLst/>
              <a:gdLst>
                <a:gd name="T0" fmla="*/ 461 w 21600"/>
                <a:gd name="T1" fmla="*/ 0 h 21600"/>
                <a:gd name="T2" fmla="*/ 0 w 21600"/>
                <a:gd name="T3" fmla="*/ 153 h 21600"/>
                <a:gd name="T4" fmla="*/ 461 w 21600"/>
                <a:gd name="T5" fmla="*/ 306 h 21600"/>
                <a:gd name="T6" fmla="*/ 615 w 21600"/>
                <a:gd name="T7" fmla="*/ 153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2 w 21600"/>
                <a:gd name="T13" fmla="*/ 5435 h 21600"/>
                <a:gd name="T14" fmla="*/ 18896 w 21600"/>
                <a:gd name="T15" fmla="*/ 1623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74A8564-1C53-4D12-BE08-F634649B3297}" type="slidenum">
              <a:rPr lang="en-US" altLang="en-US"/>
              <a:pPr>
                <a:defRPr/>
              </a:pPr>
              <a:t>102</a:t>
            </a:fld>
            <a:endParaRPr lang="en-US" altLang="en-US"/>
          </a:p>
        </p:txBody>
      </p:sp>
      <p:sp>
        <p:nvSpPr>
          <p:cNvPr id="28570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575033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Breaking the Loop Example V </a:t>
            </a:r>
          </a:p>
        </p:txBody>
      </p:sp>
      <p:pic>
        <p:nvPicPr>
          <p:cNvPr id="28570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47801"/>
            <a:ext cx="8458200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5702" name="Group 7"/>
          <p:cNvGrpSpPr>
            <a:grpSpLocks/>
          </p:cNvGrpSpPr>
          <p:nvPr/>
        </p:nvGrpSpPr>
        <p:grpSpPr bwMode="auto">
          <a:xfrm>
            <a:off x="4000500" y="4406900"/>
            <a:ext cx="4419600" cy="2298700"/>
            <a:chOff x="1536" y="2752"/>
            <a:chExt cx="2784" cy="1448"/>
          </a:xfrm>
        </p:grpSpPr>
        <p:sp>
          <p:nvSpPr>
            <p:cNvPr id="285703" name="AutoShape 6"/>
            <p:cNvSpPr>
              <a:spLocks noChangeArrowheads="1"/>
            </p:cNvSpPr>
            <p:nvPr/>
          </p:nvSpPr>
          <p:spPr bwMode="auto">
            <a:xfrm>
              <a:off x="1536" y="2752"/>
              <a:ext cx="2784" cy="14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285704" name="Object 5"/>
            <p:cNvGraphicFramePr>
              <a:graphicFrameLocks noChangeAspect="1"/>
            </p:cNvGraphicFramePr>
            <p:nvPr/>
          </p:nvGraphicFramePr>
          <p:xfrm>
            <a:off x="1632" y="2752"/>
            <a:ext cx="2688" cy="14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9" name="Equation" r:id="rId4" imgW="2806700" imgH="1511300" progId="Equation.3">
                    <p:embed/>
                  </p:oleObj>
                </mc:Choice>
                <mc:Fallback>
                  <p:oleObj name="Equation" r:id="rId4" imgW="2806700" imgH="151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752"/>
                          <a:ext cx="2688" cy="14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9898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B9F99A-D43E-4658-9D01-799793E4BDD9}" type="slidenum">
              <a:rPr lang="en-US" altLang="en-US"/>
              <a:pPr>
                <a:defRPr/>
              </a:pPr>
              <a:t>103</a:t>
            </a:fld>
            <a:endParaRPr lang="en-US" altLang="en-US"/>
          </a:p>
        </p:txBody>
      </p:sp>
      <p:grpSp>
        <p:nvGrpSpPr>
          <p:cNvPr id="286724" name="Group 14"/>
          <p:cNvGrpSpPr>
            <a:grpSpLocks/>
          </p:cNvGrpSpPr>
          <p:nvPr/>
        </p:nvGrpSpPr>
        <p:grpSpPr bwMode="auto">
          <a:xfrm>
            <a:off x="2286000" y="1066801"/>
            <a:ext cx="7162800" cy="3470275"/>
            <a:chOff x="288" y="550"/>
            <a:chExt cx="4797" cy="2426"/>
          </a:xfrm>
        </p:grpSpPr>
        <p:pic>
          <p:nvPicPr>
            <p:cNvPr id="28672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550"/>
              <a:ext cx="2400" cy="2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286730" name="Group 5"/>
            <p:cNvGrpSpPr>
              <a:grpSpLocks/>
            </p:cNvGrpSpPr>
            <p:nvPr/>
          </p:nvGrpSpPr>
          <p:grpSpPr bwMode="auto">
            <a:xfrm>
              <a:off x="3696" y="1152"/>
              <a:ext cx="1389" cy="990"/>
              <a:chOff x="4136" y="1256"/>
              <a:chExt cx="1510" cy="1164"/>
            </a:xfrm>
          </p:grpSpPr>
          <p:pic>
            <p:nvPicPr>
              <p:cNvPr id="286733" name="Picture 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16" y="1320"/>
                <a:ext cx="684" cy="8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6734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88" y="1328"/>
                <a:ext cx="558" cy="9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86735" name="Picture 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6" y="1256"/>
                <a:ext cx="366" cy="11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86731" name="AutoShape 9"/>
            <p:cNvSpPr>
              <a:spLocks noChangeArrowheads="1"/>
            </p:cNvSpPr>
            <p:nvPr/>
          </p:nvSpPr>
          <p:spPr bwMode="auto">
            <a:xfrm>
              <a:off x="2928" y="1392"/>
              <a:ext cx="615" cy="306"/>
            </a:xfrm>
            <a:custGeom>
              <a:avLst/>
              <a:gdLst>
                <a:gd name="T0" fmla="*/ 461 w 21600"/>
                <a:gd name="T1" fmla="*/ 0 h 21600"/>
                <a:gd name="T2" fmla="*/ 0 w 21600"/>
                <a:gd name="T3" fmla="*/ 153 h 21600"/>
                <a:gd name="T4" fmla="*/ 461 w 21600"/>
                <a:gd name="T5" fmla="*/ 306 h 21600"/>
                <a:gd name="T6" fmla="*/ 615 w 21600"/>
                <a:gd name="T7" fmla="*/ 153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2 w 21600"/>
                <a:gd name="T13" fmla="*/ 5435 h 21600"/>
                <a:gd name="T14" fmla="*/ 18896 w 21600"/>
                <a:gd name="T15" fmla="*/ 1623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732" name="Rectangle 10"/>
            <p:cNvSpPr>
              <a:spLocks noChangeArrowheads="1"/>
            </p:cNvSpPr>
            <p:nvPr/>
          </p:nvSpPr>
          <p:spPr bwMode="auto">
            <a:xfrm>
              <a:off x="1968" y="2312"/>
              <a:ext cx="576" cy="66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286725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3627"/>
            <a:ext cx="10515600" cy="701676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Feedback Factor Example V</a:t>
            </a:r>
          </a:p>
        </p:txBody>
      </p:sp>
      <p:grpSp>
        <p:nvGrpSpPr>
          <p:cNvPr id="286726" name="Group 11"/>
          <p:cNvGrpSpPr>
            <a:grpSpLocks/>
          </p:cNvGrpSpPr>
          <p:nvPr/>
        </p:nvGrpSpPr>
        <p:grpSpPr bwMode="auto">
          <a:xfrm>
            <a:off x="2743200" y="4572000"/>
            <a:ext cx="6934200" cy="1828800"/>
            <a:chOff x="239" y="2882"/>
            <a:chExt cx="4849" cy="1438"/>
          </a:xfrm>
        </p:grpSpPr>
        <p:sp>
          <p:nvSpPr>
            <p:cNvPr id="286727" name="AutoShape 12"/>
            <p:cNvSpPr>
              <a:spLocks noChangeArrowheads="1"/>
            </p:cNvSpPr>
            <p:nvPr/>
          </p:nvSpPr>
          <p:spPr bwMode="auto">
            <a:xfrm>
              <a:off x="239" y="2882"/>
              <a:ext cx="4848" cy="14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286728" name="Object 13"/>
            <p:cNvGraphicFramePr>
              <a:graphicFrameLocks noChangeAspect="1"/>
            </p:cNvGraphicFramePr>
            <p:nvPr/>
          </p:nvGraphicFramePr>
          <p:xfrm>
            <a:off x="287" y="2913"/>
            <a:ext cx="4801" cy="14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3" name="Equation" r:id="rId7" imgW="5372100" imgH="1574800" progId="Equation.3">
                    <p:embed/>
                  </p:oleObj>
                </mc:Choice>
                <mc:Fallback>
                  <p:oleObj name="Equation" r:id="rId7" imgW="5372100" imgH="1574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" y="2913"/>
                          <a:ext cx="4801" cy="14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8020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 12 Feedback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B84633-FC06-448C-8E96-153FB88CC80D}" type="slidenum">
              <a:rPr lang="en-US" altLang="en-US"/>
              <a:pPr>
                <a:defRPr/>
              </a:pPr>
              <a:t>104</a:t>
            </a:fld>
            <a:endParaRPr lang="en-US" altLang="en-US"/>
          </a:p>
        </p:txBody>
      </p:sp>
      <p:sp>
        <p:nvSpPr>
          <p:cNvPr id="28774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7167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Breaking the Loop Example VI</a:t>
            </a:r>
          </a:p>
        </p:txBody>
      </p:sp>
      <p:pic>
        <p:nvPicPr>
          <p:cNvPr id="28774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52500"/>
            <a:ext cx="9067800" cy="2700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7750" name="Group 7"/>
          <p:cNvGrpSpPr>
            <a:grpSpLocks/>
          </p:cNvGrpSpPr>
          <p:nvPr/>
        </p:nvGrpSpPr>
        <p:grpSpPr bwMode="auto">
          <a:xfrm>
            <a:off x="2628900" y="3606800"/>
            <a:ext cx="6667500" cy="2794000"/>
            <a:chOff x="696" y="2304"/>
            <a:chExt cx="4200" cy="2016"/>
          </a:xfrm>
        </p:grpSpPr>
        <p:sp>
          <p:nvSpPr>
            <p:cNvPr id="287751" name="AutoShape 6"/>
            <p:cNvSpPr>
              <a:spLocks noChangeArrowheads="1"/>
            </p:cNvSpPr>
            <p:nvPr/>
          </p:nvSpPr>
          <p:spPr bwMode="auto">
            <a:xfrm>
              <a:off x="696" y="2304"/>
              <a:ext cx="4176" cy="201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287752" name="Object 5"/>
            <p:cNvGraphicFramePr>
              <a:graphicFrameLocks noChangeAspect="1"/>
            </p:cNvGraphicFramePr>
            <p:nvPr/>
          </p:nvGraphicFramePr>
          <p:xfrm>
            <a:off x="768" y="2343"/>
            <a:ext cx="4128" cy="19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7" name="Equation" r:id="rId4" imgW="4508500" imgH="2159000" progId="Equation.3">
                    <p:embed/>
                  </p:oleObj>
                </mc:Choice>
                <mc:Fallback>
                  <p:oleObj name="Equation" r:id="rId4" imgW="4508500" imgH="2159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2343"/>
                          <a:ext cx="4128" cy="19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61447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 12 Feedback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28F0032-7112-4A7B-B0C7-3D8489390094}" type="slidenum">
              <a:rPr lang="en-US" altLang="en-US"/>
              <a:pPr>
                <a:defRPr/>
              </a:pPr>
              <a:t>105</a:t>
            </a:fld>
            <a:endParaRPr lang="en-US" altLang="en-US"/>
          </a:p>
        </p:txBody>
      </p:sp>
      <p:sp>
        <p:nvSpPr>
          <p:cNvPr id="28877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625474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Feedback Factor Example VI</a:t>
            </a:r>
          </a:p>
        </p:txBody>
      </p:sp>
      <p:pic>
        <p:nvPicPr>
          <p:cNvPr id="2887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905001"/>
            <a:ext cx="3200400" cy="173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8774" name="Group 7"/>
          <p:cNvGrpSpPr>
            <a:grpSpLocks/>
          </p:cNvGrpSpPr>
          <p:nvPr/>
        </p:nvGrpSpPr>
        <p:grpSpPr bwMode="auto">
          <a:xfrm>
            <a:off x="1676400" y="990600"/>
            <a:ext cx="4114800" cy="3276600"/>
            <a:chOff x="384" y="672"/>
            <a:chExt cx="3120" cy="2768"/>
          </a:xfrm>
        </p:grpSpPr>
        <p:pic>
          <p:nvPicPr>
            <p:cNvPr id="288779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672"/>
              <a:ext cx="3120" cy="27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8780" name="Rectangle 6"/>
            <p:cNvSpPr>
              <a:spLocks noChangeArrowheads="1"/>
            </p:cNvSpPr>
            <p:nvPr/>
          </p:nvSpPr>
          <p:spPr bwMode="auto">
            <a:xfrm>
              <a:off x="1728" y="2384"/>
              <a:ext cx="1632" cy="105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288775" name="AutoShape 8"/>
          <p:cNvSpPr>
            <a:spLocks noChangeArrowheads="1"/>
          </p:cNvSpPr>
          <p:nvPr/>
        </p:nvSpPr>
        <p:spPr bwMode="auto">
          <a:xfrm>
            <a:off x="5791201" y="2362201"/>
            <a:ext cx="976313" cy="485775"/>
          </a:xfrm>
          <a:custGeom>
            <a:avLst/>
            <a:gdLst>
              <a:gd name="T0" fmla="*/ 732235 w 21600"/>
              <a:gd name="T1" fmla="*/ 0 h 21600"/>
              <a:gd name="T2" fmla="*/ 0 w 21600"/>
              <a:gd name="T3" fmla="*/ 242888 h 21600"/>
              <a:gd name="T4" fmla="*/ 732235 w 21600"/>
              <a:gd name="T5" fmla="*/ 485775 h 21600"/>
              <a:gd name="T6" fmla="*/ 976313 w 21600"/>
              <a:gd name="T7" fmla="*/ 242888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8776" name="Group 12"/>
          <p:cNvGrpSpPr>
            <a:grpSpLocks/>
          </p:cNvGrpSpPr>
          <p:nvPr/>
        </p:nvGrpSpPr>
        <p:grpSpPr bwMode="auto">
          <a:xfrm>
            <a:off x="4191000" y="4419600"/>
            <a:ext cx="4495800" cy="2286000"/>
            <a:chOff x="1872" y="2736"/>
            <a:chExt cx="2832" cy="1440"/>
          </a:xfrm>
        </p:grpSpPr>
        <p:sp>
          <p:nvSpPr>
            <p:cNvPr id="288777" name="AutoShape 11"/>
            <p:cNvSpPr>
              <a:spLocks noChangeArrowheads="1"/>
            </p:cNvSpPr>
            <p:nvPr/>
          </p:nvSpPr>
          <p:spPr bwMode="auto">
            <a:xfrm>
              <a:off x="1872" y="2736"/>
              <a:ext cx="2832" cy="14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288778" name="Object 9"/>
            <p:cNvGraphicFramePr>
              <a:graphicFrameLocks noChangeAspect="1"/>
            </p:cNvGraphicFramePr>
            <p:nvPr/>
          </p:nvGraphicFramePr>
          <p:xfrm>
            <a:off x="1920" y="2756"/>
            <a:ext cx="2784" cy="13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1" name="Equation" r:id="rId5" imgW="3175000" imgH="1574800" progId="Equation.3">
                    <p:embed/>
                  </p:oleObj>
                </mc:Choice>
                <mc:Fallback>
                  <p:oleObj name="Equation" r:id="rId5" imgW="3175000" imgH="1574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756"/>
                          <a:ext cx="2784" cy="13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7931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 12 Feedback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3B8E0FC7-489E-458F-9815-31545BC684CA}" type="slidenum">
              <a:rPr lang="en-US" altLang="en-US"/>
              <a:pPr>
                <a:defRPr/>
              </a:pPr>
              <a:t>106</a:t>
            </a:fld>
            <a:endParaRPr lang="en-US" altLang="en-US"/>
          </a:p>
        </p:txBody>
      </p:sp>
      <p:sp>
        <p:nvSpPr>
          <p:cNvPr id="28979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665185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Breaking the Loop Example VII</a:t>
            </a:r>
          </a:p>
        </p:txBody>
      </p:sp>
      <p:pic>
        <p:nvPicPr>
          <p:cNvPr id="28979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4400"/>
            <a:ext cx="8458200" cy="304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9798" name="Group 7"/>
          <p:cNvGrpSpPr>
            <a:grpSpLocks/>
          </p:cNvGrpSpPr>
          <p:nvPr/>
        </p:nvGrpSpPr>
        <p:grpSpPr bwMode="auto">
          <a:xfrm>
            <a:off x="3048000" y="3998914"/>
            <a:ext cx="6172200" cy="2401887"/>
            <a:chOff x="912" y="2591"/>
            <a:chExt cx="3888" cy="1729"/>
          </a:xfrm>
        </p:grpSpPr>
        <p:sp>
          <p:nvSpPr>
            <p:cNvPr id="289799" name="AutoShape 6"/>
            <p:cNvSpPr>
              <a:spLocks noChangeArrowheads="1"/>
            </p:cNvSpPr>
            <p:nvPr/>
          </p:nvSpPr>
          <p:spPr bwMode="auto">
            <a:xfrm>
              <a:off x="912" y="2592"/>
              <a:ext cx="3888" cy="17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289800" name="Object 5"/>
            <p:cNvGraphicFramePr>
              <a:graphicFrameLocks noChangeAspect="1"/>
            </p:cNvGraphicFramePr>
            <p:nvPr/>
          </p:nvGraphicFramePr>
          <p:xfrm>
            <a:off x="1024" y="2591"/>
            <a:ext cx="3744" cy="17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45" name="Equation" r:id="rId4" imgW="3987800" imgH="1841500" progId="Equation.3">
                    <p:embed/>
                  </p:oleObj>
                </mc:Choice>
                <mc:Fallback>
                  <p:oleObj name="Equation" r:id="rId4" imgW="3987800" imgH="1841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4" y="2591"/>
                          <a:ext cx="3744" cy="17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59787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CH 12 Feedback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7DCB882-3EFE-4048-B306-8228E7179CAE}" type="slidenum">
              <a:rPr lang="en-US" altLang="en-US"/>
              <a:pPr>
                <a:defRPr/>
              </a:pPr>
              <a:t>107</a:t>
            </a:fld>
            <a:endParaRPr lang="en-US" altLang="en-US"/>
          </a:p>
        </p:txBody>
      </p:sp>
      <p:sp>
        <p:nvSpPr>
          <p:cNvPr id="29082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00858"/>
            <a:ext cx="10515600" cy="738942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Feedback Factor Example VII</a:t>
            </a:r>
          </a:p>
        </p:txBody>
      </p:sp>
      <p:grpSp>
        <p:nvGrpSpPr>
          <p:cNvPr id="290821" name="Group 9"/>
          <p:cNvGrpSpPr>
            <a:grpSpLocks/>
          </p:cNvGrpSpPr>
          <p:nvPr/>
        </p:nvGrpSpPr>
        <p:grpSpPr bwMode="auto">
          <a:xfrm>
            <a:off x="1981201" y="939800"/>
            <a:ext cx="7466013" cy="3225800"/>
            <a:chOff x="240" y="672"/>
            <a:chExt cx="4943" cy="2256"/>
          </a:xfrm>
        </p:grpSpPr>
        <p:grpSp>
          <p:nvGrpSpPr>
            <p:cNvPr id="290825" name="Group 6"/>
            <p:cNvGrpSpPr>
              <a:grpSpLocks/>
            </p:cNvGrpSpPr>
            <p:nvPr/>
          </p:nvGrpSpPr>
          <p:grpSpPr bwMode="auto">
            <a:xfrm>
              <a:off x="240" y="672"/>
              <a:ext cx="2880" cy="2256"/>
              <a:chOff x="192" y="720"/>
              <a:chExt cx="3456" cy="2700"/>
            </a:xfrm>
          </p:grpSpPr>
          <p:pic>
            <p:nvPicPr>
              <p:cNvPr id="29082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" y="720"/>
                <a:ext cx="3456" cy="2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90829" name="Rectangle 5"/>
              <p:cNvSpPr>
                <a:spLocks noChangeArrowheads="1"/>
              </p:cNvSpPr>
              <p:nvPr/>
            </p:nvSpPr>
            <p:spPr bwMode="auto">
              <a:xfrm>
                <a:off x="1584" y="2256"/>
                <a:ext cx="576" cy="62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>
                  <a:defRPr sz="2400" baseline="30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algn="ctr">
                  <a:defRPr sz="2400" baseline="30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algn="ctr">
                  <a:defRPr sz="2400" baseline="30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algn="ctr">
                  <a:defRPr sz="2400" baseline="30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algn="ctr">
                  <a:defRPr sz="2400" baseline="30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30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30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30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30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pic>
          <p:nvPicPr>
            <p:cNvPr id="290826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1488"/>
              <a:ext cx="1391" cy="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0827" name="AutoShape 8"/>
            <p:cNvSpPr>
              <a:spLocks noChangeArrowheads="1"/>
            </p:cNvSpPr>
            <p:nvPr/>
          </p:nvSpPr>
          <p:spPr bwMode="auto">
            <a:xfrm>
              <a:off x="3072" y="1680"/>
              <a:ext cx="615" cy="306"/>
            </a:xfrm>
            <a:custGeom>
              <a:avLst/>
              <a:gdLst>
                <a:gd name="T0" fmla="*/ 461 w 21600"/>
                <a:gd name="T1" fmla="*/ 0 h 21600"/>
                <a:gd name="T2" fmla="*/ 0 w 21600"/>
                <a:gd name="T3" fmla="*/ 153 h 21600"/>
                <a:gd name="T4" fmla="*/ 461 w 21600"/>
                <a:gd name="T5" fmla="*/ 306 h 21600"/>
                <a:gd name="T6" fmla="*/ 615 w 21600"/>
                <a:gd name="T7" fmla="*/ 153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2 w 21600"/>
                <a:gd name="T13" fmla="*/ 5435 h 21600"/>
                <a:gd name="T14" fmla="*/ 18896 w 21600"/>
                <a:gd name="T15" fmla="*/ 16235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0822" name="Group 12"/>
          <p:cNvGrpSpPr>
            <a:grpSpLocks/>
          </p:cNvGrpSpPr>
          <p:nvPr/>
        </p:nvGrpSpPr>
        <p:grpSpPr bwMode="auto">
          <a:xfrm>
            <a:off x="2019300" y="4152900"/>
            <a:ext cx="8001000" cy="2247900"/>
            <a:chOff x="240" y="2781"/>
            <a:chExt cx="5040" cy="1470"/>
          </a:xfrm>
        </p:grpSpPr>
        <p:sp>
          <p:nvSpPr>
            <p:cNvPr id="290823" name="AutoShape 11"/>
            <p:cNvSpPr>
              <a:spLocks noChangeArrowheads="1"/>
            </p:cNvSpPr>
            <p:nvPr/>
          </p:nvSpPr>
          <p:spPr bwMode="auto">
            <a:xfrm>
              <a:off x="240" y="2784"/>
              <a:ext cx="5040" cy="14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290824" name="Object 10"/>
            <p:cNvGraphicFramePr>
              <a:graphicFrameLocks noChangeAspect="1"/>
            </p:cNvGraphicFramePr>
            <p:nvPr/>
          </p:nvGraphicFramePr>
          <p:xfrm>
            <a:off x="288" y="2781"/>
            <a:ext cx="4992" cy="14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9" name="Equation" r:id="rId5" imgW="5346700" imgH="1574800" progId="Equation.3">
                    <p:embed/>
                  </p:oleObj>
                </mc:Choice>
                <mc:Fallback>
                  <p:oleObj name="Equation" r:id="rId5" imgW="5346700" imgH="1574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2781"/>
                          <a:ext cx="4992" cy="14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9745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16" y="153999"/>
            <a:ext cx="7837879" cy="66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7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64" y="158981"/>
            <a:ext cx="11910799" cy="541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OP AMP slew rate and DC input - Amplifiers forum - Amplifiers - TI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302" y="391887"/>
            <a:ext cx="10355380" cy="615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73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ptel.ac.in/courses/117107094/lecturers/lecture_5/images/fig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8" y="533290"/>
            <a:ext cx="10177879" cy="6253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12889" y="156993"/>
            <a:ext cx="874475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Conceptual Circuit Diagram of BJT Op-amp</a:t>
            </a:r>
            <a:endParaRPr lang="en-US" sz="2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52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8687" y="116399"/>
            <a:ext cx="1172754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-apple-system"/>
              </a:rPr>
              <a:t>The input stage is a dual point, balanced output differential amplifier. This stage generally provides most of voltage gain of amplifier and also establishes the input resistance of op-amp. The intermediate stage is usually another differential amplifier , which is driven by output of first stage . In most amplifiers, the intermediate stage is dual input, unbalanced(single-ended) output. Because direct coupling is used, the DC voltage at the output of intermediate stage is well above ground potential. Therefore , generally a level translator(shifting) circuit(usually Emitter Follower) is used after intermediate stage to shift the DC level to zero volts with respect to ground.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46" y="4517604"/>
            <a:ext cx="10637832" cy="176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94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Internal-Schematic-of-IC-741-Op-Am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602"/>
          <a:stretch/>
        </p:blipFill>
        <p:spPr>
          <a:xfrm>
            <a:off x="1163781" y="160338"/>
            <a:ext cx="9927771" cy="664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59247" y="-2578943"/>
            <a:ext cx="6853810" cy="1201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92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699" y="607208"/>
            <a:ext cx="11423560" cy="4029186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Arial Black" panose="020B0A04020102020204" pitchFamily="34" charset="0"/>
              </a:rPr>
              <a:t>Part-I</a:t>
            </a:r>
            <a:br>
              <a:rPr lang="en-US" dirty="0" smtClean="0">
                <a:latin typeface="Arial Black" panose="020B0A04020102020204" pitchFamily="34" charset="0"/>
              </a:rPr>
            </a:br>
            <a:r>
              <a:rPr lang="en-US" dirty="0">
                <a:latin typeface="Arial Black" panose="020B0A04020102020204" pitchFamily="34" charset="0"/>
              </a:rPr>
              <a:t/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 smtClean="0">
                <a:latin typeface="Arial Black" panose="020B0A04020102020204" pitchFamily="34" charset="0"/>
              </a:rPr>
              <a:t>Recognizing / Identifying various sub-sections of 741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84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59248" y="-2576849"/>
            <a:ext cx="6853810" cy="120116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8640" y="407963"/>
            <a:ext cx="7582486" cy="71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913206" y="1320018"/>
            <a:ext cx="3404382" cy="7174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8640" y="4070374"/>
            <a:ext cx="2602523" cy="1612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5400000">
            <a:off x="-2309563" y="2698539"/>
            <a:ext cx="6065522" cy="108578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32652" y="1230983"/>
            <a:ext cx="1826455" cy="16129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8499462" y="208672"/>
                <a:ext cx="2163849" cy="410306"/>
              </a:xfrm>
              <a:prstGeom prst="wedgeRectCallout">
                <a:avLst>
                  <a:gd name="adj1" fmla="val -16932"/>
                  <a:gd name="adj2" fmla="val 23735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𝐵𝐸</m:t>
                        </m:r>
                      </m:sub>
                    </m:sSub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462" y="208672"/>
                <a:ext cx="2163849" cy="410306"/>
              </a:xfrm>
              <a:prstGeom prst="wedgeRectCallout">
                <a:avLst>
                  <a:gd name="adj1" fmla="val -16932"/>
                  <a:gd name="adj2" fmla="val 237358"/>
                </a:avLst>
              </a:prstGeom>
              <a:blipFill rotWithShape="0">
                <a:blip r:embed="rId3"/>
                <a:stretch>
                  <a:fillRect t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ular Callout 8"/>
          <p:cNvSpPr/>
          <p:nvPr/>
        </p:nvSpPr>
        <p:spPr>
          <a:xfrm>
            <a:off x="1603717" y="6035040"/>
            <a:ext cx="1871003" cy="576775"/>
          </a:xfrm>
          <a:prstGeom prst="wedgeRectCallout">
            <a:avLst>
              <a:gd name="adj1" fmla="val -30607"/>
              <a:gd name="adj2" fmla="val -1399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Widlar</a:t>
            </a:r>
            <a:r>
              <a:rPr lang="en-US" dirty="0" smtClean="0"/>
              <a:t> Current Mirror</a:t>
            </a:r>
            <a:endParaRPr lang="en-US" dirty="0"/>
          </a:p>
        </p:txBody>
      </p:sp>
      <p:sp>
        <p:nvSpPr>
          <p:cNvPr id="10" name="Rectangular Callout 9"/>
          <p:cNvSpPr/>
          <p:nvPr/>
        </p:nvSpPr>
        <p:spPr>
          <a:xfrm>
            <a:off x="5613009" y="1320018"/>
            <a:ext cx="1997613" cy="593188"/>
          </a:xfrm>
          <a:prstGeom prst="wedgeRectCallout">
            <a:avLst>
              <a:gd name="adj1" fmla="val -60974"/>
              <a:gd name="adj2" fmla="val 55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Current Mirror</a:t>
            </a:r>
            <a:endParaRPr lang="en-US" b="1" dirty="0"/>
          </a:p>
        </p:txBody>
      </p:sp>
      <p:sp>
        <p:nvSpPr>
          <p:cNvPr id="11" name="Rectangular Callout 10"/>
          <p:cNvSpPr/>
          <p:nvPr/>
        </p:nvSpPr>
        <p:spPr>
          <a:xfrm>
            <a:off x="4973158" y="506437"/>
            <a:ext cx="1997613" cy="309488"/>
          </a:xfrm>
          <a:prstGeom prst="wedgeRectCallout">
            <a:avLst>
              <a:gd name="adj1" fmla="val 66491"/>
              <a:gd name="adj2" fmla="val 48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Current Mirror</a:t>
            </a:r>
            <a:endParaRPr lang="en-US" b="1" dirty="0"/>
          </a:p>
        </p:txBody>
      </p:sp>
      <p:sp>
        <p:nvSpPr>
          <p:cNvPr id="12" name="Rectangular Callout 11"/>
          <p:cNvSpPr/>
          <p:nvPr/>
        </p:nvSpPr>
        <p:spPr>
          <a:xfrm>
            <a:off x="1364566" y="2307102"/>
            <a:ext cx="1055077" cy="914400"/>
          </a:xfrm>
          <a:prstGeom prst="wedgeRectCallout">
            <a:avLst>
              <a:gd name="adj1" fmla="val -69143"/>
              <a:gd name="adj2" fmla="val -37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Reference</a:t>
            </a:r>
            <a:endParaRPr lang="en-US" sz="1600" b="1" dirty="0"/>
          </a:p>
        </p:txBody>
      </p:sp>
      <p:sp>
        <p:nvSpPr>
          <p:cNvPr id="13" name="Rectangle 12"/>
          <p:cNvSpPr/>
          <p:nvPr/>
        </p:nvSpPr>
        <p:spPr>
          <a:xfrm>
            <a:off x="6851561" y="5872766"/>
            <a:ext cx="3219718" cy="8500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DC Biasing /Current Mirror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8293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84338" y="2689905"/>
            <a:ext cx="11668259" cy="2387600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General Information on </a:t>
            </a:r>
            <a:br>
              <a:rPr lang="en-US" dirty="0" smtClean="0">
                <a:latin typeface="Arial Black" panose="020B0A04020102020204" pitchFamily="34" charset="0"/>
              </a:rPr>
            </a:br>
            <a:r>
              <a:rPr lang="en-US" dirty="0" smtClean="0">
                <a:latin typeface="Arial Black" panose="020B0A04020102020204" pitchFamily="34" charset="0"/>
              </a:rPr>
              <a:t>op-amp 741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50707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Introduction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32219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430968" y="1023243"/>
            <a:ext cx="4239517" cy="7429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75561"/>
          <a:stretch/>
        </p:blipFill>
        <p:spPr>
          <a:xfrm>
            <a:off x="0" y="0"/>
            <a:ext cx="12132266" cy="196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7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727" y="1624639"/>
            <a:ext cx="9144000" cy="3398122"/>
          </a:xfrm>
        </p:spPr>
        <p:txBody>
          <a:bodyPr>
            <a:normAutofit/>
          </a:bodyPr>
          <a:lstStyle/>
          <a:p>
            <a:r>
              <a:rPr lang="en-US" sz="8000" dirty="0" smtClean="0">
                <a:latin typeface="Arial Black" panose="020B0A04020102020204" pitchFamily="34" charset="0"/>
              </a:rPr>
              <a:t>Input Stage </a:t>
            </a:r>
            <a:br>
              <a:rPr lang="en-US" sz="8000" dirty="0" smtClean="0">
                <a:latin typeface="Arial Black" panose="020B0A04020102020204" pitchFamily="34" charset="0"/>
              </a:rPr>
            </a:br>
            <a:endParaRPr lang="en-US" sz="8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440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59248" y="-2576849"/>
            <a:ext cx="6853810" cy="1201169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530991" y="2096086"/>
            <a:ext cx="2518117" cy="8721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530990" y="3120684"/>
            <a:ext cx="2518117" cy="508781"/>
          </a:xfrm>
          <a:prstGeom prst="round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361386" y="4108361"/>
            <a:ext cx="2485622" cy="162273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ular Callout 5"/>
          <p:cNvSpPr/>
          <p:nvPr/>
        </p:nvSpPr>
        <p:spPr>
          <a:xfrm>
            <a:off x="5128268" y="1245857"/>
            <a:ext cx="1841678" cy="631065"/>
          </a:xfrm>
          <a:prstGeom prst="wedgeRectCallout">
            <a:avLst>
              <a:gd name="adj1" fmla="val -36917"/>
              <a:gd name="adj2" fmla="val 76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Input stage</a:t>
            </a:r>
            <a:endParaRPr lang="en-US" sz="2000" b="1" dirty="0"/>
          </a:p>
        </p:txBody>
      </p:sp>
      <p:sp>
        <p:nvSpPr>
          <p:cNvPr id="7" name="Rectangular Callout 6"/>
          <p:cNvSpPr/>
          <p:nvPr/>
        </p:nvSpPr>
        <p:spPr>
          <a:xfrm>
            <a:off x="180304" y="5872766"/>
            <a:ext cx="3013657" cy="759854"/>
          </a:xfrm>
          <a:prstGeom prst="wedgeRectCallout">
            <a:avLst>
              <a:gd name="adj1" fmla="val 55235"/>
              <a:gd name="adj2" fmla="val -934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Base current compensated Load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4014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77" y="150599"/>
            <a:ext cx="10984400" cy="660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6" y="0"/>
            <a:ext cx="8437839" cy="57184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679" y="173843"/>
            <a:ext cx="3658321" cy="5875266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7174523" y="5718495"/>
            <a:ext cx="2813539" cy="837050"/>
          </a:xfrm>
          <a:prstGeom prst="wedgeRectCallout">
            <a:avLst>
              <a:gd name="adj1" fmla="val 74167"/>
              <a:gd name="adj2" fmla="val -196317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Differential to single ended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20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639" y="2412866"/>
            <a:ext cx="11165984" cy="1325563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Arial Black" panose="020B0A04020102020204" pitchFamily="34" charset="0"/>
              </a:rPr>
              <a:t>Intermediate Stage</a:t>
            </a:r>
            <a:endParaRPr lang="en-US" sz="8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76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59248" y="-2576849"/>
            <a:ext cx="6853810" cy="12011697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330462" y="3000777"/>
            <a:ext cx="2152356" cy="261223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ular Callout 4"/>
          <p:cNvSpPr/>
          <p:nvPr/>
        </p:nvSpPr>
        <p:spPr>
          <a:xfrm>
            <a:off x="6724357" y="6161649"/>
            <a:ext cx="3094892" cy="450166"/>
          </a:xfrm>
          <a:prstGeom prst="wedgeRectCallout">
            <a:avLst>
              <a:gd name="adj1" fmla="val -24469"/>
              <a:gd name="adj2" fmla="val -165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Second Stage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7354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8202" r="73030"/>
          <a:stretch/>
        </p:blipFill>
        <p:spPr>
          <a:xfrm>
            <a:off x="8468751" y="-1"/>
            <a:ext cx="3723249" cy="67612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3036"/>
          <a:stretch/>
        </p:blipFill>
        <p:spPr>
          <a:xfrm>
            <a:off x="238954" y="763221"/>
            <a:ext cx="8961120" cy="29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8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7" y="301256"/>
            <a:ext cx="10076274" cy="64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6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473" y="261892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9600" dirty="0" smtClean="0">
                <a:latin typeface="Arial Black" panose="020B0A04020102020204" pitchFamily="34" charset="0"/>
              </a:rPr>
              <a:t>Output Stage</a:t>
            </a:r>
            <a:endParaRPr lang="en-US" sz="96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98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43" y="365125"/>
            <a:ext cx="11208657" cy="1325563"/>
          </a:xfrm>
        </p:spPr>
        <p:txBody>
          <a:bodyPr>
            <a:normAutofit fontScale="90000"/>
          </a:bodyPr>
          <a:lstStyle/>
          <a:p>
            <a:r>
              <a:rPr lang="en-US" sz="6000" b="1" u="sng" dirty="0" smtClean="0">
                <a:latin typeface="Arial Black" panose="020B0A04020102020204" pitchFamily="34" charset="0"/>
                <a:cs typeface="Aharoni" panose="02010803020104030203" pitchFamily="2" charset="-79"/>
              </a:rPr>
              <a:t>Chapter No 12 sub-sections</a:t>
            </a:r>
            <a:endParaRPr lang="en-US" sz="6000" b="1" u="sng" dirty="0"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n-US" b="1" dirty="0" smtClean="0">
                <a:latin typeface="Arial Black" panose="020B0A04020102020204" pitchFamily="34" charset="0"/>
                <a:cs typeface="Aharoni" panose="02010803020104030203" pitchFamily="2" charset="-79"/>
              </a:rPr>
              <a:t>MOSFET Operational amplifier</a:t>
            </a:r>
          </a:p>
          <a:p>
            <a:pPr>
              <a:lnSpc>
                <a:spcPct val="200000"/>
              </a:lnSpc>
            </a:pPr>
            <a:r>
              <a:rPr lang="en-US" b="1" dirty="0" smtClean="0">
                <a:latin typeface="Arial Black" panose="020B0A04020102020204" pitchFamily="34" charset="0"/>
                <a:cs typeface="Aharoni" panose="02010803020104030203" pitchFamily="2" charset="-79"/>
              </a:rPr>
              <a:t>BJT 741 Operational amplifier</a:t>
            </a:r>
          </a:p>
          <a:p>
            <a:pPr lvl="1">
              <a:lnSpc>
                <a:spcPct val="200000"/>
              </a:lnSpc>
            </a:pPr>
            <a:r>
              <a:rPr lang="en-US" b="1" dirty="0" smtClean="0">
                <a:latin typeface="Arial Black" panose="020B0A04020102020204" pitchFamily="34" charset="0"/>
                <a:cs typeface="Aharoni" panose="02010803020104030203" pitchFamily="2" charset="-79"/>
              </a:rPr>
              <a:t>Identifying subsection of 741</a:t>
            </a:r>
          </a:p>
          <a:p>
            <a:pPr lvl="1">
              <a:lnSpc>
                <a:spcPct val="200000"/>
              </a:lnSpc>
            </a:pPr>
            <a:r>
              <a:rPr lang="en-US" b="1" dirty="0" smtClean="0">
                <a:latin typeface="Arial Black" panose="020B0A04020102020204" pitchFamily="34" charset="0"/>
                <a:cs typeface="Aharoni" panose="02010803020104030203" pitchFamily="2" charset="-79"/>
              </a:rPr>
              <a:t>DC /Biasing analysis</a:t>
            </a:r>
          </a:p>
          <a:p>
            <a:pPr lvl="1">
              <a:lnSpc>
                <a:spcPct val="200000"/>
              </a:lnSpc>
            </a:pPr>
            <a:r>
              <a:rPr lang="en-US" b="1" dirty="0" smtClean="0">
                <a:latin typeface="Arial Black" panose="020B0A04020102020204" pitchFamily="34" charset="0"/>
                <a:cs typeface="Aharoni" panose="02010803020104030203" pitchFamily="2" charset="-79"/>
              </a:rPr>
              <a:t>Small signal analysis</a:t>
            </a:r>
          </a:p>
          <a:p>
            <a:pPr>
              <a:lnSpc>
                <a:spcPct val="200000"/>
              </a:lnSpc>
            </a:pPr>
            <a:r>
              <a:rPr lang="en-US" b="1" dirty="0" smtClean="0">
                <a:latin typeface="Arial Black" panose="020B0A04020102020204" pitchFamily="34" charset="0"/>
                <a:cs typeface="Aharoni" panose="02010803020104030203" pitchFamily="2" charset="-79"/>
              </a:rPr>
              <a:t>Modern techniques for design of BJT Operational amplifier</a:t>
            </a:r>
            <a:endParaRPr lang="en-US" b="1" dirty="0"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4871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21" y="144519"/>
            <a:ext cx="11176040" cy="66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4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412"/>
            <a:ext cx="11905924" cy="251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3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81" y="176299"/>
            <a:ext cx="10287558" cy="657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0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8394" y="2126915"/>
            <a:ext cx="9144000" cy="2387600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Short Circuit Protection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91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59248" y="-2576849"/>
            <a:ext cx="6853810" cy="120116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889588" y="872197"/>
            <a:ext cx="703384" cy="2335237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5400000">
            <a:off x="8172156" y="3330527"/>
            <a:ext cx="703384" cy="503857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29932" y="56269"/>
            <a:ext cx="1730326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Short circuit protection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61982" y="6260185"/>
            <a:ext cx="2658794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Short circuit protection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2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4" y="99611"/>
            <a:ext cx="5475404" cy="38904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93857" r="38123" b="390"/>
          <a:stretch/>
        </p:blipFill>
        <p:spPr>
          <a:xfrm>
            <a:off x="521708" y="5975799"/>
            <a:ext cx="11369489" cy="7727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2" y="0"/>
            <a:ext cx="6171195" cy="60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492" y="197532"/>
            <a:ext cx="11256135" cy="6117464"/>
          </a:xfrm>
        </p:spPr>
        <p:txBody>
          <a:bodyPr>
            <a:noAutofit/>
          </a:bodyPr>
          <a:lstStyle/>
          <a:p>
            <a:pPr algn="l"/>
            <a:r>
              <a:rPr lang="en-US" sz="11500" dirty="0" smtClean="0">
                <a:latin typeface="Arial Black" panose="020B0A04020102020204" pitchFamily="34" charset="0"/>
              </a:rPr>
              <a:t/>
            </a:r>
            <a:br>
              <a:rPr lang="en-US" sz="11500" dirty="0" smtClean="0">
                <a:latin typeface="Arial Black" panose="020B0A04020102020204" pitchFamily="34" charset="0"/>
              </a:rPr>
            </a:br>
            <a:r>
              <a:rPr lang="en-US" sz="11500" dirty="0">
                <a:latin typeface="Arial Black" panose="020B0A04020102020204" pitchFamily="34" charset="0"/>
              </a:rPr>
              <a:t/>
            </a:r>
            <a:br>
              <a:rPr lang="en-US" sz="11500" dirty="0">
                <a:latin typeface="Arial Black" panose="020B0A04020102020204" pitchFamily="34" charset="0"/>
              </a:rPr>
            </a:br>
            <a:r>
              <a:rPr lang="en-US" sz="11500" dirty="0" smtClean="0">
                <a:latin typeface="Arial Black" panose="020B0A04020102020204" pitchFamily="34" charset="0"/>
              </a:rPr>
              <a:t/>
            </a:r>
            <a:br>
              <a:rPr lang="en-US" sz="11500" dirty="0" smtClean="0">
                <a:latin typeface="Arial Black" panose="020B0A04020102020204" pitchFamily="34" charset="0"/>
              </a:rPr>
            </a:br>
            <a:r>
              <a:rPr lang="en-US" sz="11500" dirty="0">
                <a:latin typeface="Arial Black" panose="020B0A04020102020204" pitchFamily="34" charset="0"/>
              </a:rPr>
              <a:t/>
            </a:r>
            <a:br>
              <a:rPr lang="en-US" sz="11500" dirty="0">
                <a:latin typeface="Arial Black" panose="020B0A04020102020204" pitchFamily="34" charset="0"/>
              </a:rPr>
            </a:br>
            <a:r>
              <a:rPr lang="en-US" sz="11500" dirty="0" smtClean="0">
                <a:latin typeface="Arial Black" panose="020B0A04020102020204" pitchFamily="34" charset="0"/>
              </a:rPr>
              <a:t/>
            </a:r>
            <a:br>
              <a:rPr lang="en-US" sz="11500" dirty="0" smtClean="0">
                <a:latin typeface="Arial Black" panose="020B0A04020102020204" pitchFamily="34" charset="0"/>
              </a:rPr>
            </a:br>
            <a:r>
              <a:rPr lang="en-US" sz="11500" dirty="0" smtClean="0">
                <a:latin typeface="Arial Black" panose="020B0A04020102020204" pitchFamily="34" charset="0"/>
              </a:rPr>
              <a:t/>
            </a:r>
            <a:br>
              <a:rPr lang="en-US" sz="11500" dirty="0" smtClean="0">
                <a:latin typeface="Arial Black" panose="020B0A04020102020204" pitchFamily="34" charset="0"/>
              </a:rPr>
            </a:br>
            <a:r>
              <a:rPr lang="en-US" sz="11500" dirty="0">
                <a:latin typeface="Arial Black" panose="020B0A04020102020204" pitchFamily="34" charset="0"/>
              </a:rPr>
              <a:t/>
            </a:r>
            <a:br>
              <a:rPr lang="en-US" sz="11500" dirty="0">
                <a:latin typeface="Arial Black" panose="020B0A04020102020204" pitchFamily="34" charset="0"/>
              </a:rPr>
            </a:br>
            <a:r>
              <a:rPr lang="en-US" sz="11500" dirty="0" smtClean="0">
                <a:latin typeface="Arial Black" panose="020B0A04020102020204" pitchFamily="34" charset="0"/>
              </a:rPr>
              <a:t/>
            </a:r>
            <a:br>
              <a:rPr lang="en-US" sz="11500" dirty="0" smtClean="0">
                <a:latin typeface="Arial Black" panose="020B0A04020102020204" pitchFamily="34" charset="0"/>
              </a:rPr>
            </a:br>
            <a:r>
              <a:rPr lang="en-US" sz="8000" dirty="0" smtClean="0">
                <a:latin typeface="Arial Black" panose="020B0A04020102020204" pitchFamily="34" charset="0"/>
              </a:rPr>
              <a:t>Part-II</a:t>
            </a:r>
            <a:r>
              <a:rPr lang="en-US" sz="11500" dirty="0" smtClean="0">
                <a:latin typeface="Arial Black" panose="020B0A04020102020204" pitchFamily="34" charset="0"/>
              </a:rPr>
              <a:t/>
            </a:r>
            <a:br>
              <a:rPr lang="en-US" sz="11500" dirty="0" smtClean="0">
                <a:latin typeface="Arial Black" panose="020B0A04020102020204" pitchFamily="34" charset="0"/>
              </a:rPr>
            </a:br>
            <a:r>
              <a:rPr lang="en-US" sz="11500" dirty="0">
                <a:latin typeface="Arial Black" panose="020B0A04020102020204" pitchFamily="34" charset="0"/>
              </a:rPr>
              <a:t/>
            </a:r>
            <a:br>
              <a:rPr lang="en-US" sz="11500" dirty="0">
                <a:latin typeface="Arial Black" panose="020B0A04020102020204" pitchFamily="34" charset="0"/>
              </a:rPr>
            </a:br>
            <a:r>
              <a:rPr lang="en-US" sz="9600" dirty="0" smtClean="0">
                <a:latin typeface="Arial Black" panose="020B0A04020102020204" pitchFamily="34" charset="0"/>
              </a:rPr>
              <a:t>DC BIASING</a:t>
            </a:r>
            <a:r>
              <a:rPr lang="en-US" sz="11500" dirty="0" smtClean="0">
                <a:latin typeface="Arial Black" panose="020B0A04020102020204" pitchFamily="34" charset="0"/>
              </a:rPr>
              <a:t/>
            </a:r>
            <a:br>
              <a:rPr lang="en-US" sz="11500" dirty="0" smtClean="0">
                <a:latin typeface="Arial Black" panose="020B0A04020102020204" pitchFamily="34" charset="0"/>
              </a:rPr>
            </a:br>
            <a:r>
              <a:rPr lang="en-US" sz="11500" dirty="0" smtClean="0">
                <a:latin typeface="Arial Black" panose="020B0A04020102020204" pitchFamily="34" charset="0"/>
              </a:rPr>
              <a:t> </a:t>
            </a:r>
            <a:endParaRPr lang="en-US" sz="115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52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6" y="214245"/>
            <a:ext cx="8764811" cy="646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59249" y="-2576849"/>
            <a:ext cx="6853810" cy="1201169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304" y="128789"/>
            <a:ext cx="1558344" cy="56151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32704" y="3812145"/>
            <a:ext cx="2706710" cy="2336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3756206" y="-3098152"/>
            <a:ext cx="936685" cy="7779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402187" y="1133714"/>
            <a:ext cx="1529340" cy="18670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5400000">
            <a:off x="3152067" y="138413"/>
            <a:ext cx="732517" cy="324068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86153" y="417009"/>
            <a:ext cx="1287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Mirror-2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07594" y="1712890"/>
            <a:ext cx="101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Mirror-1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825" y="5743977"/>
            <a:ext cx="234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rgbClr val="FF0000"/>
                </a:solidFill>
              </a:rPr>
              <a:t>Widlar</a:t>
            </a:r>
            <a:r>
              <a:rPr lang="en-US" b="1" dirty="0" smtClean="0">
                <a:solidFill>
                  <a:srgbClr val="FF0000"/>
                </a:solidFill>
              </a:rPr>
              <a:t> current source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83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748540" cy="5083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9087" y="43543"/>
            <a:ext cx="3526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: Introduction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7808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" y="1257609"/>
            <a:ext cx="118027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202124"/>
                </a:solidFill>
                <a:latin typeface="arial" panose="020B0604020202020204" pitchFamily="34" charset="0"/>
              </a:rPr>
              <a:t>The 741 Op Amp IC is </a:t>
            </a:r>
            <a:r>
              <a:rPr lang="en-US" sz="28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most commonly used general </a:t>
            </a:r>
            <a:r>
              <a:rPr lang="en-US" sz="2800" b="1" dirty="0">
                <a:solidFill>
                  <a:srgbClr val="202124"/>
                </a:solidFill>
                <a:latin typeface="arial" panose="020B0604020202020204" pitchFamily="34" charset="0"/>
              </a:rPr>
              <a:t>purpose Operational Amplifier. </a:t>
            </a:r>
            <a:endParaRPr lang="en-US" sz="2800" b="1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US" sz="2800" b="1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US" sz="2800" b="1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sz="28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It </a:t>
            </a:r>
            <a:r>
              <a:rPr lang="en-US" sz="2800" b="1" dirty="0">
                <a:solidFill>
                  <a:srgbClr val="202124"/>
                </a:solidFill>
                <a:latin typeface="arial" panose="020B0604020202020204" pitchFamily="34" charset="0"/>
              </a:rPr>
              <a:t>was first manufactured by Fairchild semiconductors in the year 1963. </a:t>
            </a:r>
            <a:endParaRPr lang="en-US" sz="2800" b="1" dirty="0" smtClean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endParaRPr lang="en-US" sz="2800" b="1" dirty="0" smtClean="0">
              <a:solidFill>
                <a:srgbClr val="202124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5422" y="4549451"/>
            <a:ext cx="116902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It performs </a:t>
            </a:r>
            <a:r>
              <a:rPr lang="en-US" sz="2800" b="1" dirty="0">
                <a:solidFill>
                  <a:srgbClr val="202124"/>
                </a:solidFill>
                <a:latin typeface="arial" panose="020B0604020202020204" pitchFamily="34" charset="0"/>
              </a:rPr>
              <a:t>both mathematical operations and amplification </a:t>
            </a:r>
            <a:r>
              <a:rPr lang="en-US" sz="28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functions</a:t>
            </a:r>
            <a:r>
              <a:rPr lang="en-US" sz="2800" dirty="0">
                <a:solidFill>
                  <a:srgbClr val="202124"/>
                </a:solidFill>
                <a:latin typeface="arial" panose="020B0604020202020204" pitchFamily="34" charset="0"/>
              </a:rPr>
              <a:t> </a:t>
            </a:r>
            <a:r>
              <a:rPr lang="en-US" sz="2800" dirty="0" smtClean="0">
                <a:solidFill>
                  <a:srgbClr val="202124"/>
                </a:solidFill>
                <a:latin typeface="arial" panose="020B0604020202020204" pitchFamily="34" charset="0"/>
              </a:rPr>
              <a:t>(</a:t>
            </a:r>
            <a:r>
              <a:rPr lang="en-US" sz="28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mathematical </a:t>
            </a:r>
            <a:r>
              <a:rPr lang="en-US" sz="2800" b="1" dirty="0">
                <a:solidFill>
                  <a:srgbClr val="202124"/>
                </a:solidFill>
                <a:latin typeface="arial" panose="020B0604020202020204" pitchFamily="34" charset="0"/>
              </a:rPr>
              <a:t>operations like addition, subtraction, multiplication, division, differentiation, integration, etc</a:t>
            </a:r>
            <a:r>
              <a:rPr lang="en-US" sz="28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.)</a:t>
            </a:r>
            <a:endParaRPr lang="en-US" sz="28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6098" y="125974"/>
            <a:ext cx="10515600" cy="1325563"/>
          </a:xfrm>
        </p:spPr>
        <p:txBody>
          <a:bodyPr/>
          <a:lstStyle/>
          <a:p>
            <a:r>
              <a:rPr lang="en-US" b="1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Introduction</a:t>
            </a:r>
            <a:endParaRPr lang="en-US" b="1" u="sng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615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73" y="224991"/>
            <a:ext cx="10132504" cy="63128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59087" y="43543"/>
            <a:ext cx="3526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: Introduction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92126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5266" r="31148" b="47856"/>
          <a:stretch/>
        </p:blipFill>
        <p:spPr>
          <a:xfrm>
            <a:off x="423069" y="1182679"/>
            <a:ext cx="6215237" cy="13630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1978" r="31652" b="27172"/>
          <a:stretch/>
        </p:blipFill>
        <p:spPr>
          <a:xfrm>
            <a:off x="347805" y="2517621"/>
            <a:ext cx="6215237" cy="1696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1399" r="29343" b="64900"/>
          <a:stretch/>
        </p:blipFill>
        <p:spPr>
          <a:xfrm>
            <a:off x="70662" y="0"/>
            <a:ext cx="6769525" cy="117431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098"/>
          <a:stretch/>
        </p:blipFill>
        <p:spPr>
          <a:xfrm>
            <a:off x="9259910" y="153323"/>
            <a:ext cx="2475446" cy="64857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41064" y="4230468"/>
                <a:ext cx="6277428" cy="7013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𝑹𝒆𝒇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𝟏𝟓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𝟑𝟗𝟎𝟎𝟎</m:t>
                          </m:r>
                        </m:den>
                      </m:f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𝟕𝟑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1064" y="4230468"/>
                <a:ext cx="6277428" cy="70134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0662" y="5898517"/>
                <a:ext cx="5106510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𝑹𝒆𝒇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𝟏𝟖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𝟏𝟖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𝟑𝟗𝟎𝟎𝟎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2" y="5898517"/>
                <a:ext cx="5106510" cy="5203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30412" y="5890148"/>
                <a:ext cx="5175490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𝑹𝒆𝒇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𝟑𝟗𝟎𝟎𝟎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0412" y="5890148"/>
                <a:ext cx="5175490" cy="5259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57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594544"/>
            <a:ext cx="10114835" cy="548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5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7" y="187626"/>
            <a:ext cx="10020274" cy="6490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158" t="20453" r="65571" b="11084"/>
          <a:stretch/>
        </p:blipFill>
        <p:spPr>
          <a:xfrm>
            <a:off x="9645097" y="1328298"/>
            <a:ext cx="2481217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6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90" y="169702"/>
            <a:ext cx="7225724" cy="5049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722" y="169702"/>
            <a:ext cx="2529725" cy="19274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722" y="2097132"/>
            <a:ext cx="3806486" cy="1052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722" y="3627123"/>
            <a:ext cx="2886760" cy="15919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6722" y="169702"/>
            <a:ext cx="3806486" cy="6424281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98412" y="5697415"/>
            <a:ext cx="34465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Recall from Chap. 7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0739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653"/>
          <a:stretch/>
        </p:blipFill>
        <p:spPr>
          <a:xfrm>
            <a:off x="149235" y="112538"/>
            <a:ext cx="10978111" cy="1033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3915"/>
          <a:stretch/>
        </p:blipFill>
        <p:spPr>
          <a:xfrm>
            <a:off x="149235" y="1235336"/>
            <a:ext cx="7134225" cy="19972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75983"/>
          <a:stretch/>
        </p:blipFill>
        <p:spPr>
          <a:xfrm rot="5400000">
            <a:off x="7443425" y="2511944"/>
            <a:ext cx="5603438" cy="2871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6068" y="2097655"/>
            <a:ext cx="2553491" cy="706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04941" y="3527751"/>
                <a:ext cx="65646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𝑅𝐸𝐹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=0.73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𝐴𝑠𝑠𝑢𝑚𝑒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41" y="3527751"/>
                <a:ext cx="6564618" cy="276999"/>
              </a:xfrm>
              <a:prstGeom prst="rect">
                <a:avLst/>
              </a:prstGeom>
              <a:blipFill rotWithShape="0"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17748" y="3947939"/>
                <a:ext cx="3769558" cy="438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0.73×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−3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−14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=0.625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48" y="3947939"/>
                <a:ext cx="3769558" cy="438710"/>
              </a:xfrm>
              <a:prstGeom prst="rect">
                <a:avLst/>
              </a:prstGeom>
              <a:blipFill rotWithShape="0">
                <a:blip r:embed="rId7"/>
                <a:stretch>
                  <a:fillRect r="-97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7748" y="4572000"/>
                <a:ext cx="73893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smtClean="0"/>
                  <a:t>Assuming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𝑶</m:t>
                        </m:r>
                      </m:sub>
                    </m:sSub>
                  </m:oMath>
                </a14:m>
                <a:r>
                  <a:rPr lang="en-US" sz="2000" b="1" dirty="0" smtClean="0"/>
                  <a:t> ten time less we started the iterations 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748" y="4572000"/>
                <a:ext cx="7389338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825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19398" y="5103702"/>
                <a:ext cx="1754839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98" y="5103702"/>
                <a:ext cx="1754839" cy="62235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19398" y="6033969"/>
                <a:ext cx="1767535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𝐵𝐸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98" y="6033969"/>
                <a:ext cx="1767535" cy="51674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7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6" y="139057"/>
            <a:ext cx="11873774" cy="6322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968343" y="3841668"/>
                <a:ext cx="13609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l-G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𝜴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343" y="3841668"/>
                <a:ext cx="136095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3587" r="-448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994023" y="4246667"/>
                <a:ext cx="13095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𝑩𝑬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023" y="4246667"/>
                <a:ext cx="130958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721" r="-4186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94023" y="4825310"/>
                <a:ext cx="14314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𝑩𝑬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1" dirty="0" smtClean="0"/>
                  <a:t>585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023" y="4825310"/>
                <a:ext cx="1431417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532" t="-28889" r="-9362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647709" y="3191019"/>
                <a:ext cx="30186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𝐴𝑠𝑠𝑢𝑚𝑖𝑛𝑔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𝑣𝑒𝑟𝑦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h𝑖𝑔h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709" y="3191019"/>
                <a:ext cx="3018647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222" t="-2174" r="-60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647709" y="5327291"/>
                <a:ext cx="39764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𝐴𝑠𝑠𝑢𝑚𝑖𝑛𝑔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=200;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741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709" y="5327291"/>
                <a:ext cx="397647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687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40812" y="5742458"/>
                <a:ext cx="1562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812" y="5742458"/>
                <a:ext cx="1562800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3516" r="-312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73909" y="6213251"/>
                <a:ext cx="14314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𝑩𝑬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1" dirty="0" smtClean="0"/>
                  <a:t>633</a:t>
                </a:r>
                <a:endParaRPr lang="en-US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09" y="6213251"/>
                <a:ext cx="1431417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5957" t="-28261" r="-893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909373" y="6184924"/>
                <a:ext cx="15484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𝑩𝑬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b="1" dirty="0" smtClean="0"/>
                  <a:t>5181</a:t>
                </a:r>
                <a:endParaRPr lang="en-US" b="1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373" y="6184924"/>
                <a:ext cx="1548437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5512" t="-28889" r="-826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63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17" y="0"/>
            <a:ext cx="11199239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73" y="1460603"/>
            <a:ext cx="111347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8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171" b="58787"/>
          <a:stretch/>
        </p:blipFill>
        <p:spPr>
          <a:xfrm>
            <a:off x="162829" y="79340"/>
            <a:ext cx="6239408" cy="12625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5765"/>
          <a:stretch/>
        </p:blipFill>
        <p:spPr>
          <a:xfrm>
            <a:off x="162829" y="4341430"/>
            <a:ext cx="7895771" cy="23034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31111" r="52747"/>
          <a:stretch/>
        </p:blipFill>
        <p:spPr>
          <a:xfrm>
            <a:off x="6127826" y="79341"/>
            <a:ext cx="6064174" cy="541382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127826" y="4093029"/>
            <a:ext cx="1216403" cy="1400141"/>
          </a:xfrm>
          <a:prstGeom prst="ellipse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9910" b="21388"/>
          <a:stretch/>
        </p:blipFill>
        <p:spPr>
          <a:xfrm>
            <a:off x="266465" y="1401965"/>
            <a:ext cx="6239408" cy="1876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77730" b="1"/>
          <a:stretch/>
        </p:blipFill>
        <p:spPr>
          <a:xfrm>
            <a:off x="77442" y="3278268"/>
            <a:ext cx="6239408" cy="107967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0261600" y="5611839"/>
            <a:ext cx="1422400" cy="914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Break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2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1180" b="68768"/>
          <a:stretch/>
        </p:blipFill>
        <p:spPr>
          <a:xfrm>
            <a:off x="0" y="166387"/>
            <a:ext cx="5961413" cy="2089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0552" r="35894" b="24372"/>
          <a:stretch/>
        </p:blipFill>
        <p:spPr>
          <a:xfrm>
            <a:off x="152400" y="2363189"/>
            <a:ext cx="7827818" cy="3016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5480"/>
          <a:stretch/>
        </p:blipFill>
        <p:spPr>
          <a:xfrm>
            <a:off x="0" y="5379522"/>
            <a:ext cx="12210846" cy="1640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284" t="3015" b="44101"/>
          <a:stretch/>
        </p:blipFill>
        <p:spPr>
          <a:xfrm>
            <a:off x="7849590" y="368135"/>
            <a:ext cx="4361256" cy="353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6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88" y="126166"/>
            <a:ext cx="9261835" cy="66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7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6879" y="212691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 Black" panose="020B0A04020102020204" pitchFamily="34" charset="0"/>
              </a:rPr>
              <a:t>Second Stage Biasing</a:t>
            </a:r>
            <a:br>
              <a:rPr lang="en-US" dirty="0" smtClean="0">
                <a:latin typeface="Arial Black" panose="020B0A04020102020204" pitchFamily="34" charset="0"/>
              </a:rPr>
            </a:b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70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9761"/>
          <a:stretch/>
        </p:blipFill>
        <p:spPr>
          <a:xfrm>
            <a:off x="30746" y="0"/>
            <a:ext cx="9113154" cy="1983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4158" r="6687" b="62649"/>
          <a:stretch/>
        </p:blipFill>
        <p:spPr>
          <a:xfrm>
            <a:off x="8182099" y="2612571"/>
            <a:ext cx="4009901" cy="409302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1161486" y="4775200"/>
            <a:ext cx="69668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749613" y="4775200"/>
                <a:ext cx="4062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9613" y="4775200"/>
                <a:ext cx="406201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7910" r="-5970" b="-2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1102" b="28700"/>
          <a:stretch/>
        </p:blipFill>
        <p:spPr>
          <a:xfrm>
            <a:off x="103570" y="2083460"/>
            <a:ext cx="9113154" cy="2636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71874" r="33620" b="965"/>
          <a:stretch/>
        </p:blipFill>
        <p:spPr>
          <a:xfrm>
            <a:off x="160917" y="5052199"/>
            <a:ext cx="6049267" cy="17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6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69829"/>
          <a:stretch/>
        </p:blipFill>
        <p:spPr>
          <a:xfrm>
            <a:off x="0" y="61355"/>
            <a:ext cx="8941338" cy="2634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6125" t="31093"/>
          <a:stretch/>
        </p:blipFill>
        <p:spPr>
          <a:xfrm>
            <a:off x="8692738" y="738250"/>
            <a:ext cx="2988623" cy="59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55" y="224674"/>
            <a:ext cx="6060433" cy="6468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683" y="4321156"/>
            <a:ext cx="5619592" cy="5212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34659" y="333709"/>
            <a:ext cx="55525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Biasing Output Stage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914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70489"/>
          <a:stretch/>
        </p:blipFill>
        <p:spPr>
          <a:xfrm>
            <a:off x="49180" y="82129"/>
            <a:ext cx="6921636" cy="16279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712" y="82129"/>
            <a:ext cx="4449288" cy="4748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665" r="3271" b="40064"/>
          <a:stretch/>
        </p:blipFill>
        <p:spPr>
          <a:xfrm>
            <a:off x="49180" y="2311697"/>
            <a:ext cx="6589126" cy="1632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9779"/>
          <a:stretch/>
        </p:blipFill>
        <p:spPr>
          <a:xfrm>
            <a:off x="49180" y="4830954"/>
            <a:ext cx="6434747" cy="202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60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9499" t="39608" r="1770"/>
          <a:stretch/>
        </p:blipFill>
        <p:spPr>
          <a:xfrm>
            <a:off x="9172098" y="690646"/>
            <a:ext cx="3019902" cy="54370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3335"/>
          <a:stretch/>
        </p:blipFill>
        <p:spPr>
          <a:xfrm>
            <a:off x="164288" y="0"/>
            <a:ext cx="9162189" cy="43575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70147"/>
          <a:stretch/>
        </p:blipFill>
        <p:spPr>
          <a:xfrm>
            <a:off x="164288" y="4773880"/>
            <a:ext cx="9162189" cy="195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2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9499" t="39608" r="1770"/>
          <a:stretch/>
        </p:blipFill>
        <p:spPr>
          <a:xfrm>
            <a:off x="8244005" y="140676"/>
            <a:ext cx="3947995" cy="58240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6940" r="44765" b="43134"/>
          <a:stretch/>
        </p:blipFill>
        <p:spPr>
          <a:xfrm>
            <a:off x="-1" y="140677"/>
            <a:ext cx="7741921" cy="1761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6522" r="42128" b="19201"/>
          <a:stretch/>
        </p:blipFill>
        <p:spPr>
          <a:xfrm>
            <a:off x="152399" y="2023872"/>
            <a:ext cx="8111471" cy="2145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0178" r="42128" b="4331"/>
          <a:stretch/>
        </p:blipFill>
        <p:spPr>
          <a:xfrm>
            <a:off x="152399" y="5280074"/>
            <a:ext cx="8111471" cy="136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9257"/>
            <a:ext cx="12165767" cy="50287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 Black" panose="020B0A04020102020204" pitchFamily="34" charset="0"/>
              </a:rPr>
              <a:t>Summary : DC currents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9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53790" y="1457214"/>
            <a:ext cx="10934163" cy="3526910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Arial Black" panose="020B0A04020102020204" pitchFamily="34" charset="0"/>
              </a:rPr>
              <a:t>Small Signal Analysis</a:t>
            </a:r>
            <a:br>
              <a:rPr lang="en-US" sz="7200" dirty="0" smtClean="0">
                <a:latin typeface="Arial Black" panose="020B0A04020102020204" pitchFamily="34" charset="0"/>
              </a:rPr>
            </a:br>
            <a:endParaRPr lang="en-US" sz="7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3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03" y="164419"/>
            <a:ext cx="10543268" cy="6558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349829" y="1248228"/>
            <a:ext cx="7075714" cy="3657601"/>
            <a:chOff x="1349829" y="1248228"/>
            <a:chExt cx="7075714" cy="3657601"/>
          </a:xfrm>
        </p:grpSpPr>
        <p:sp>
          <p:nvSpPr>
            <p:cNvPr id="5" name="Oval 4"/>
            <p:cNvSpPr/>
            <p:nvPr/>
          </p:nvSpPr>
          <p:spPr>
            <a:xfrm>
              <a:off x="1349829" y="4426857"/>
              <a:ext cx="508000" cy="478972"/>
            </a:xfrm>
            <a:prstGeom prst="ellipse">
              <a:avLst/>
            </a:prstGeom>
            <a:solidFill>
              <a:srgbClr val="FF0000">
                <a:alpha val="1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7917543" y="1248228"/>
              <a:ext cx="508000" cy="478972"/>
            </a:xfrm>
            <a:prstGeom prst="ellipse">
              <a:avLst/>
            </a:prstGeom>
            <a:solidFill>
              <a:srgbClr val="FF0000">
                <a:alpha val="1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357258" y="1248228"/>
              <a:ext cx="508000" cy="478972"/>
            </a:xfrm>
            <a:prstGeom prst="ellipse">
              <a:avLst/>
            </a:prstGeom>
            <a:solidFill>
              <a:srgbClr val="FF0000">
                <a:alpha val="1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65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81" y="262070"/>
            <a:ext cx="11842610" cy="626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4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7" y="162729"/>
            <a:ext cx="10420791" cy="660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1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203199"/>
            <a:ext cx="8437391" cy="642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3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69" y="119943"/>
            <a:ext cx="9172874" cy="65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1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670" y="1790163"/>
            <a:ext cx="11101589" cy="2698595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Arial Black" panose="020B0A04020102020204" pitchFamily="34" charset="0"/>
              </a:rPr>
              <a:t>Small Signal Analysis</a:t>
            </a:r>
            <a:br>
              <a:rPr lang="en-US" sz="7200" dirty="0" smtClean="0">
                <a:latin typeface="Arial Black" panose="020B0A04020102020204" pitchFamily="34" charset="0"/>
              </a:rPr>
            </a:br>
            <a:endParaRPr lang="en-US" sz="7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0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544" b="70085"/>
          <a:stretch/>
        </p:blipFill>
        <p:spPr>
          <a:xfrm>
            <a:off x="327674" y="123717"/>
            <a:ext cx="7533791" cy="1491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504" t="10924" r="8034"/>
          <a:stretch/>
        </p:blipFill>
        <p:spPr>
          <a:xfrm>
            <a:off x="6662057" y="2322287"/>
            <a:ext cx="5419249" cy="44058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772" r="14316" b="20261"/>
          <a:stretch/>
        </p:blipFill>
        <p:spPr>
          <a:xfrm>
            <a:off x="327673" y="3479469"/>
            <a:ext cx="6227505" cy="1745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0970" r="15686"/>
          <a:stretch/>
        </p:blipFill>
        <p:spPr>
          <a:xfrm>
            <a:off x="327674" y="5617028"/>
            <a:ext cx="6465012" cy="111108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7674" y="1831666"/>
            <a:ext cx="7547645" cy="1350921"/>
            <a:chOff x="480073" y="1828800"/>
            <a:chExt cx="7547645" cy="13509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44001" t="39442" r="45848" b="51030"/>
            <a:stretch/>
          </p:blipFill>
          <p:spPr>
            <a:xfrm>
              <a:off x="2790699" y="2164175"/>
              <a:ext cx="1472541" cy="101554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31145" b="60795"/>
            <a:stretch/>
          </p:blipFill>
          <p:spPr>
            <a:xfrm>
              <a:off x="480073" y="1828800"/>
              <a:ext cx="7547645" cy="401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440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55229"/>
          <a:stretch/>
        </p:blipFill>
        <p:spPr>
          <a:xfrm>
            <a:off x="100354" y="120636"/>
            <a:ext cx="7056436" cy="2753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914" y="120636"/>
            <a:ext cx="4501310" cy="341951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00354" y="3077029"/>
            <a:ext cx="11757818" cy="3660416"/>
            <a:chOff x="100354" y="3077029"/>
            <a:chExt cx="11757818" cy="36604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61748" t="929" b="27338"/>
            <a:stretch/>
          </p:blipFill>
          <p:spPr>
            <a:xfrm>
              <a:off x="8563430" y="3540155"/>
              <a:ext cx="3294742" cy="31972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45361" b="25372"/>
            <a:stretch/>
          </p:blipFill>
          <p:spPr>
            <a:xfrm>
              <a:off x="100354" y="3077029"/>
              <a:ext cx="7056436" cy="179977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5690"/>
          <a:stretch/>
        </p:blipFill>
        <p:spPr>
          <a:xfrm>
            <a:off x="100354" y="5242475"/>
            <a:ext cx="7056436" cy="14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3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8061" b="22071"/>
          <a:stretch/>
        </p:blipFill>
        <p:spPr>
          <a:xfrm>
            <a:off x="126132" y="177762"/>
            <a:ext cx="6569879" cy="4394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011" r="8927" b="-127"/>
          <a:stretch/>
        </p:blipFill>
        <p:spPr>
          <a:xfrm>
            <a:off x="233009" y="5984304"/>
            <a:ext cx="11737966" cy="643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311" t="43683" b="26955"/>
          <a:stretch/>
        </p:blipFill>
        <p:spPr>
          <a:xfrm rot="5400000">
            <a:off x="7325430" y="648861"/>
            <a:ext cx="4634473" cy="399558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9985829" y="1349830"/>
            <a:ext cx="0" cy="3918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985829" y="2162629"/>
            <a:ext cx="7257" cy="4235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809507" y="5265675"/>
                <a:ext cx="2582054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d>
                        <m:dPr>
                          <m:begChr m:val="‖"/>
                          <m:endChr m:val="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507" y="5265675"/>
                <a:ext cx="2582054" cy="4863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6282047" y="1935678"/>
            <a:ext cx="3703782" cy="32300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17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4851" r="2745"/>
          <a:stretch/>
        </p:blipFill>
        <p:spPr>
          <a:xfrm>
            <a:off x="126856" y="5108448"/>
            <a:ext cx="8578232" cy="1749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0566" t="47422" b="25498"/>
          <a:stretch/>
        </p:blipFill>
        <p:spPr>
          <a:xfrm rot="5400000">
            <a:off x="7726875" y="892988"/>
            <a:ext cx="5059564" cy="3493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8061" r="39567" b="22071"/>
          <a:stretch/>
        </p:blipFill>
        <p:spPr>
          <a:xfrm>
            <a:off x="333446" y="362910"/>
            <a:ext cx="2629884" cy="34015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1014601" y="1893660"/>
            <a:ext cx="0" cy="320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501745" y="2063694"/>
                <a:ext cx="427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𝟎𝟒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745" y="2063694"/>
                <a:ext cx="427512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55533" r="2745" b="26288"/>
          <a:stretch/>
        </p:blipFill>
        <p:spPr>
          <a:xfrm>
            <a:off x="126856" y="3603983"/>
            <a:ext cx="8578232" cy="12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8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3350"/>
            <a:ext cx="103632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8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77" y="136751"/>
            <a:ext cx="9436780" cy="656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1" y="154690"/>
            <a:ext cx="10128104" cy="66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885"/>
            <a:ext cx="11959367" cy="329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9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61" y="25758"/>
            <a:ext cx="10319929" cy="67431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5086" y="0"/>
            <a:ext cx="6023428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Summary of small signal analysis of first stage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2408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503" y="160025"/>
            <a:ext cx="6072298" cy="633368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91717" y="499486"/>
            <a:ext cx="6863826" cy="218565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dirty="0" smtClean="0">
              <a:latin typeface="Arial Black" panose="020B0A04020102020204" pitchFamily="34" charset="0"/>
            </a:endParaRPr>
          </a:p>
          <a:p>
            <a:r>
              <a:rPr lang="en-US" sz="7200" dirty="0" smtClean="0">
                <a:latin typeface="Arial Black" panose="020B0A04020102020204" pitchFamily="34" charset="0"/>
              </a:rPr>
              <a:t>Second Stage</a:t>
            </a:r>
            <a:br>
              <a:rPr lang="en-US" sz="7200" dirty="0" smtClean="0">
                <a:latin typeface="Arial Black" panose="020B0A04020102020204" pitchFamily="34" charset="0"/>
              </a:rPr>
            </a:br>
            <a:endParaRPr lang="en-US" sz="7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09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86" y="189120"/>
            <a:ext cx="10554982" cy="62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6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2972"/>
          <a:stretch/>
        </p:blipFill>
        <p:spPr>
          <a:xfrm>
            <a:off x="319175" y="101600"/>
            <a:ext cx="10290767" cy="662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5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37" y="199549"/>
            <a:ext cx="9336228" cy="657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8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" y="8123"/>
            <a:ext cx="11409381" cy="68241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35085" y="0"/>
            <a:ext cx="6458857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Summary of small signal analysis of second stage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865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384493"/>
            <a:ext cx="9144000" cy="2387600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Output Stage</a:t>
            </a:r>
            <a:br>
              <a:rPr lang="en-US" dirty="0" smtClean="0">
                <a:latin typeface="Arial Black" panose="020B0A04020102020204" pitchFamily="34" charset="0"/>
              </a:rPr>
            </a:b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03" y="284804"/>
            <a:ext cx="7337815" cy="65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7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20763"/>
            <a:ext cx="8782957" cy="518703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0"/>
            <a:ext cx="7823200" cy="1325563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Simplified : Output stage</a:t>
            </a:r>
            <a:endParaRPr 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30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0" y="144402"/>
            <a:ext cx="11961087" cy="614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79" y="102309"/>
            <a:ext cx="11740334" cy="64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1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0" y="120577"/>
            <a:ext cx="11815663" cy="66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4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9" y="221591"/>
            <a:ext cx="10077096" cy="656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2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081087"/>
            <a:ext cx="111918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972" y="2281462"/>
            <a:ext cx="11552350" cy="2387600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Arial Black" panose="020B0A04020102020204" pitchFamily="34" charset="0"/>
              </a:rPr>
              <a:t>Output Resistance</a:t>
            </a:r>
            <a:endParaRPr lang="en-US" sz="72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61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3" y="0"/>
            <a:ext cx="10894226" cy="675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83434" y="123483"/>
            <a:ext cx="93315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 smtClean="0"/>
              <a:t> </a:t>
            </a:r>
            <a:r>
              <a:rPr lang="en-US" sz="3200" b="1" u="sng" dirty="0"/>
              <a:t>Modern Techniques for the Design of BJT </a:t>
            </a:r>
            <a:r>
              <a:rPr lang="en-US" sz="3200" b="1" u="sng" dirty="0" smtClean="0"/>
              <a:t>Op. Amps</a:t>
            </a:r>
            <a:endParaRPr lang="en-US" sz="3200" b="1" u="sng" dirty="0"/>
          </a:p>
        </p:txBody>
      </p:sp>
      <p:sp>
        <p:nvSpPr>
          <p:cNvPr id="3" name="Rectangle 2"/>
          <p:cNvSpPr/>
          <p:nvPr/>
        </p:nvSpPr>
        <p:spPr>
          <a:xfrm>
            <a:off x="276664" y="1226294"/>
            <a:ext cx="1191533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Although the ingenious techniques employed in the design of the 741 op amp have stood </a:t>
            </a:r>
            <a:r>
              <a:rPr lang="en-US" sz="3200" b="1" dirty="0" smtClean="0"/>
              <a:t>the test </a:t>
            </a:r>
            <a:r>
              <a:rPr lang="en-US" sz="3200" b="1" dirty="0"/>
              <a:t>of time, they are now more than </a:t>
            </a:r>
            <a:r>
              <a:rPr lang="en-US" sz="3200" b="1" dirty="0" smtClean="0"/>
              <a:t>50 </a:t>
            </a:r>
            <a:r>
              <a:rPr lang="en-US" sz="3200" b="1" dirty="0"/>
              <a:t>years old! </a:t>
            </a:r>
            <a:endParaRPr lang="en-US" sz="3200" b="1" dirty="0" smtClean="0"/>
          </a:p>
          <a:p>
            <a:endParaRPr lang="en-US" sz="3200" b="1" dirty="0"/>
          </a:p>
          <a:p>
            <a:r>
              <a:rPr lang="en-US" sz="3200" b="1" dirty="0" smtClean="0"/>
              <a:t>Technological </a:t>
            </a:r>
            <a:r>
              <a:rPr lang="en-US" sz="3200" b="1" dirty="0"/>
              <a:t>advances have resulted </a:t>
            </a:r>
            <a:r>
              <a:rPr lang="en-US" sz="3200" b="1" dirty="0" smtClean="0"/>
              <a:t>in changes </a:t>
            </a:r>
            <a:r>
              <a:rPr lang="en-US" sz="3200" b="1" dirty="0"/>
              <a:t>in the user requirements of general-purpose bipolar op amps. The resulting </a:t>
            </a:r>
            <a:r>
              <a:rPr lang="en-US" sz="3200" b="1" dirty="0" smtClean="0"/>
              <a:t>more demanding </a:t>
            </a:r>
            <a:r>
              <a:rPr lang="en-US" sz="3200" b="1" dirty="0"/>
              <a:t>specifications have in turn posed new challenges to analog IC designers who</a:t>
            </a:r>
            <a:r>
              <a:rPr lang="en-US" sz="3200" b="1" dirty="0" smtClean="0"/>
              <a:t>, </a:t>
            </a:r>
            <a:r>
              <a:rPr lang="en-US" sz="3200" b="1" dirty="0"/>
              <a:t>are responding with new and exciting circuits. In this </a:t>
            </a:r>
            <a:r>
              <a:rPr lang="en-US" sz="3200" b="1" dirty="0" smtClean="0"/>
              <a:t>section</a:t>
            </a:r>
          </a:p>
          <a:p>
            <a:endParaRPr lang="en-US" sz="3200" b="1" dirty="0"/>
          </a:p>
          <a:p>
            <a:r>
              <a:rPr lang="en-US" sz="3200" b="1" dirty="0"/>
              <a:t>we present a sample of recently developed design techniques.</a:t>
            </a:r>
          </a:p>
        </p:txBody>
      </p:sp>
    </p:spTree>
    <p:extLst>
      <p:ext uri="{BB962C8B-B14F-4D97-AF65-F5344CB8AC3E}">
        <p14:creationId xmlns:p14="http://schemas.microsoft.com/office/powerpoint/2010/main" val="161286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34237" y="149442"/>
            <a:ext cx="6136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Special Performance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06544" y="1351728"/>
                <a:ext cx="1150879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 smtClean="0"/>
                  <a:t>Many of the special performance requirements stem from the need to operate modern op amps from </a:t>
                </a:r>
                <a:r>
                  <a:rPr lang="en-US" sz="2400" b="1" dirty="0"/>
                  <a:t>power supplies of much lower voltages. Thus while the 741-type op amp operated from power </a:t>
                </a:r>
                <a:r>
                  <a:rPr lang="en-US" sz="2400" b="1" dirty="0" smtClean="0"/>
                  <a:t>supplies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400" b="1" dirty="0" smtClean="0"/>
                  <a:t>, </a:t>
                </a:r>
                <a:r>
                  <a:rPr lang="en-US" sz="2400" b="1" dirty="0"/>
                  <a:t>many modern BJT op amps are required to operate from a single </a:t>
                </a:r>
                <a:r>
                  <a:rPr lang="en-US" sz="2400" b="1" dirty="0" smtClean="0"/>
                  <a:t>power supply </a:t>
                </a:r>
                <a:r>
                  <a:rPr lang="en-US" sz="2400" b="1" dirty="0"/>
                  <a:t>of only 2 V to 3 V.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544" y="1351728"/>
                <a:ext cx="11508791" cy="1569660"/>
              </a:xfrm>
              <a:prstGeom prst="rect">
                <a:avLst/>
              </a:prstGeom>
              <a:blipFill rotWithShape="0">
                <a:blip r:embed="rId2"/>
                <a:stretch>
                  <a:fillRect l="-847" t="-3113" r="-742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695" y="2921388"/>
            <a:ext cx="7516646" cy="38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5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665" y="384409"/>
            <a:ext cx="11638670" cy="6057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Many </a:t>
            </a:r>
            <a:r>
              <a:rPr lang="en-US" sz="2800" b="1" dirty="0"/>
              <a:t>modern BJT op amps are required to operate from a single </a:t>
            </a:r>
            <a:r>
              <a:rPr lang="en-US" sz="2800" b="1" dirty="0" smtClean="0"/>
              <a:t>power supply </a:t>
            </a:r>
            <a:r>
              <a:rPr lang="en-US" sz="2800" b="1" dirty="0"/>
              <a:t>of only 2 V to 3 V. This is done for a number of reasons, including the following</a:t>
            </a:r>
            <a:r>
              <a:rPr lang="en-US" sz="2800" b="1" dirty="0" smtClean="0"/>
              <a:t>.</a:t>
            </a:r>
          </a:p>
          <a:p>
            <a:endParaRPr lang="en-US" sz="2800" b="1" dirty="0"/>
          </a:p>
          <a:p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800" b="1" dirty="0"/>
              <a:t>1. Modern small-feature-size IC fabrication technologies require low </a:t>
            </a:r>
            <a:r>
              <a:rPr lang="en-US" sz="2800" b="1" dirty="0" smtClean="0"/>
              <a:t>power-supply voltages</a:t>
            </a:r>
            <a:r>
              <a:rPr lang="en-US" sz="28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2. Compatibility must be achieved with other parts of the system that use </a:t>
            </a:r>
            <a:r>
              <a:rPr lang="en-US" sz="2800" b="1" dirty="0" smtClean="0"/>
              <a:t>low-voltage supplies</a:t>
            </a:r>
            <a:r>
              <a:rPr lang="en-US" sz="28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3. Power dissipation must be minimized, especially for battery-operated equipment.</a:t>
            </a:r>
          </a:p>
        </p:txBody>
      </p:sp>
    </p:spTree>
    <p:extLst>
      <p:ext uri="{BB962C8B-B14F-4D97-AF65-F5344CB8AC3E}">
        <p14:creationId xmlns:p14="http://schemas.microsoft.com/office/powerpoint/2010/main" val="395833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017" y="823689"/>
            <a:ext cx="1145579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T</a:t>
            </a:r>
            <a:r>
              <a:rPr lang="en-US" sz="3200" b="1" dirty="0" smtClean="0"/>
              <a:t>here </a:t>
            </a:r>
            <a:r>
              <a:rPr lang="en-US" sz="3200" b="1" dirty="0"/>
              <a:t>are two important changes: </a:t>
            </a:r>
            <a:endParaRPr lang="en-US" sz="3200" b="1" dirty="0" smtClean="0"/>
          </a:p>
          <a:p>
            <a:endParaRPr lang="en-US" sz="3200" b="1" dirty="0" smtClean="0"/>
          </a:p>
          <a:p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the </a:t>
            </a:r>
            <a:r>
              <a:rPr lang="en-US" sz="3200" b="1" dirty="0"/>
              <a:t>use of a single </a:t>
            </a:r>
            <a:r>
              <a:rPr lang="en-US" sz="3200" b="1" dirty="0" smtClean="0"/>
              <a:t>ground-referenced power </a:t>
            </a:r>
            <a:r>
              <a:rPr lang="en-US" sz="3200" b="1" dirty="0"/>
              <a:t>supply , </a:t>
            </a:r>
            <a:endParaRPr lang="en-US" sz="3200" b="1" dirty="0" smtClean="0"/>
          </a:p>
          <a:p>
            <a:endParaRPr lang="en-US" sz="3200" b="1" dirty="0"/>
          </a:p>
          <a:p>
            <a:pPr marL="514350" indent="-514350">
              <a:buFont typeface="+mj-lt"/>
              <a:buAutoNum type="arabicPeriod" startAt="2"/>
            </a:pPr>
            <a:r>
              <a:rPr lang="en-US" sz="3200" b="1" dirty="0" smtClean="0"/>
              <a:t>and </a:t>
            </a:r>
            <a:r>
              <a:rPr lang="en-US" sz="3200" b="1" dirty="0"/>
              <a:t>the low value of </a:t>
            </a:r>
            <a:r>
              <a:rPr lang="en-US" sz="3200" b="1" dirty="0" smtClean="0"/>
              <a:t>power supply. </a:t>
            </a:r>
          </a:p>
          <a:p>
            <a:endParaRPr lang="en-US" sz="3200" b="1" dirty="0"/>
          </a:p>
          <a:p>
            <a:r>
              <a:rPr lang="en-US" sz="3200" b="1" dirty="0" smtClean="0"/>
              <a:t>Both </a:t>
            </a:r>
            <a:r>
              <a:rPr lang="en-US" sz="3200" b="1" dirty="0"/>
              <a:t>of these requirements give rise </a:t>
            </a:r>
            <a:r>
              <a:rPr lang="en-US" sz="3200" b="1" dirty="0" smtClean="0"/>
              <a:t>to changes </a:t>
            </a:r>
            <a:r>
              <a:rPr lang="en-US" sz="3200" b="1" dirty="0"/>
              <a:t>in performance specifications and pose new design challenges. </a:t>
            </a:r>
            <a:endParaRPr lang="en-US" sz="3200" b="1" dirty="0" smtClean="0"/>
          </a:p>
          <a:p>
            <a:endParaRPr lang="en-US" sz="3200" b="1" dirty="0"/>
          </a:p>
          <a:p>
            <a:r>
              <a:rPr lang="en-US" sz="3200" b="1" dirty="0" smtClean="0"/>
              <a:t>In </a:t>
            </a:r>
            <a:r>
              <a:rPr lang="en-US" sz="3200" b="1" dirty="0"/>
              <a:t>the following </a:t>
            </a:r>
            <a:r>
              <a:rPr lang="en-US" sz="3200" b="1" dirty="0" smtClean="0"/>
              <a:t>we discuss </a:t>
            </a:r>
            <a:r>
              <a:rPr lang="en-US" sz="3200" b="1" dirty="0"/>
              <a:t>two of the resulting changes.</a:t>
            </a:r>
          </a:p>
        </p:txBody>
      </p:sp>
    </p:spTree>
    <p:extLst>
      <p:ext uri="{BB962C8B-B14F-4D97-AF65-F5344CB8AC3E}">
        <p14:creationId xmlns:p14="http://schemas.microsoft.com/office/powerpoint/2010/main" val="3408552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760683"/>
            <a:ext cx="12079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en-US" sz="2800" b="1" dirty="0">
                <a:solidFill>
                  <a:srgbClr val="34444C"/>
                </a:solidFill>
                <a:latin typeface="Open Sans" panose="020B0606030504020204" pitchFamily="34" charset="0"/>
              </a:rPr>
              <a:t>8 Pin DIP </a:t>
            </a:r>
            <a:r>
              <a:rPr lang="en-US" sz="2800" b="1" dirty="0" smtClean="0">
                <a:solidFill>
                  <a:srgbClr val="34444C"/>
                </a:solidFill>
                <a:latin typeface="Open Sans" panose="020B0606030504020204" pitchFamily="34" charset="0"/>
              </a:rPr>
              <a:t>Package    2.    TO5-8 </a:t>
            </a:r>
            <a:r>
              <a:rPr lang="en-US" sz="2800" b="1" dirty="0">
                <a:solidFill>
                  <a:srgbClr val="34444C"/>
                </a:solidFill>
                <a:latin typeface="Open Sans" panose="020B0606030504020204" pitchFamily="34" charset="0"/>
              </a:rPr>
              <a:t>Metal can </a:t>
            </a:r>
            <a:r>
              <a:rPr lang="en-US" sz="2800" b="1" dirty="0" smtClean="0">
                <a:solidFill>
                  <a:srgbClr val="34444C"/>
                </a:solidFill>
                <a:latin typeface="Open Sans" panose="020B0606030504020204" pitchFamily="34" charset="0"/>
              </a:rPr>
              <a:t>package      3.   8 </a:t>
            </a:r>
            <a:r>
              <a:rPr lang="en-US" sz="2800" b="1" dirty="0">
                <a:solidFill>
                  <a:srgbClr val="34444C"/>
                </a:solidFill>
                <a:latin typeface="Open Sans" panose="020B0606030504020204" pitchFamily="34" charset="0"/>
              </a:rPr>
              <a:t>Pin SOIC</a:t>
            </a:r>
            <a:endParaRPr lang="en-US" sz="2800" b="1" i="0" dirty="0">
              <a:solidFill>
                <a:srgbClr val="34444C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3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3724" y="1422067"/>
            <a:ext cx="110290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b="1" dirty="0">
                <a:solidFill>
                  <a:srgbClr val="202124"/>
                </a:solidFill>
                <a:latin typeface="arial" panose="020B0604020202020204" pitchFamily="34" charset="0"/>
              </a:rPr>
              <a:t>Operational amplifiers that use the complete span between negative and positive supply voltage for signal conditioning are generally known as rail-to-rail amplifiers.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144194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68811" y="200527"/>
                <a:ext cx="11760591" cy="55707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800" b="1" u="sng" dirty="0" smtClean="0"/>
                  <a:t>Rail-to-Rail Input Common-Mode Range 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Op amps of </a:t>
                </a:r>
                <a:r>
                  <a:rPr lang="en-US" sz="2800" dirty="0"/>
                  <a:t>the 741 type operate from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supplies </a:t>
                </a:r>
                <a:r>
                  <a:rPr lang="en-US" sz="2800" dirty="0"/>
                  <a:t>and exhibit an input common-mode range </a:t>
                </a:r>
                <a:r>
                  <a:rPr lang="en-US" sz="2800" dirty="0" smtClean="0"/>
                  <a:t>that extends </a:t>
                </a:r>
                <a:r>
                  <a:rPr lang="en-US" sz="2800" dirty="0"/>
                  <a:t>to within a couple of volts of each supply. </a:t>
                </a:r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Such </a:t>
                </a:r>
                <a:r>
                  <a:rPr lang="en-US" sz="2800" dirty="0"/>
                  <a:t>a gap between the input </a:t>
                </a:r>
                <a:r>
                  <a:rPr lang="en-US" sz="2800" dirty="0" smtClean="0"/>
                  <a:t>common mode range </a:t>
                </a:r>
                <a:r>
                  <a:rPr lang="en-US" sz="2800" dirty="0"/>
                  <a:t>and the power supply is obviously unacceptable if the op amp is to be </a:t>
                </a:r>
                <a:r>
                  <a:rPr lang="en-US" sz="2800" dirty="0" smtClean="0"/>
                  <a:t>operated from </a:t>
                </a:r>
                <a:r>
                  <a:rPr lang="en-US" sz="2800" dirty="0"/>
                  <a:t>a single supply that is only 2 V to 3 V. </a:t>
                </a:r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Indeed </a:t>
                </a:r>
                <a:r>
                  <a:rPr lang="en-US" sz="2800" dirty="0"/>
                  <a:t>we will now show that these single-supply</a:t>
                </a:r>
                <a:r>
                  <a:rPr lang="en-US" sz="2800" dirty="0" smtClean="0"/>
                  <a:t>, low-voltage </a:t>
                </a:r>
                <a:r>
                  <a:rPr lang="en-US" sz="2800" dirty="0"/>
                  <a:t>op amps need to have an input common-mode range that extends over </a:t>
                </a:r>
                <a:r>
                  <a:rPr lang="en-US" sz="2800" dirty="0" smtClean="0"/>
                  <a:t>the entire </a:t>
                </a:r>
                <a:r>
                  <a:rPr lang="en-US" sz="2800" dirty="0"/>
                  <a:t>supply voltage, </a:t>
                </a:r>
                <a:r>
                  <a:rPr lang="en-US" sz="2800" dirty="0" smtClean="0"/>
                  <a:t> 0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en-US" sz="2800" dirty="0" smtClean="0"/>
                  <a:t>, </a:t>
                </a:r>
                <a:r>
                  <a:rPr lang="en-US" sz="2800" dirty="0"/>
                  <a:t>referred to as rail-to-rail input common mode range.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11" y="200527"/>
                <a:ext cx="11760591" cy="5570756"/>
              </a:xfrm>
              <a:prstGeom prst="rect">
                <a:avLst/>
              </a:prstGeom>
              <a:blipFill rotWithShape="0">
                <a:blip r:embed="rId2"/>
                <a:stretch>
                  <a:fillRect l="-1089" t="-2407" r="-1607" b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6869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40676" y="436325"/>
                <a:ext cx="11788726" cy="57554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4800" b="1" u="sng" dirty="0" smtClean="0">
                    <a:latin typeface="FrutigerLTStd65-Bold"/>
                  </a:rPr>
                  <a:t>Near Rail-to-Rail Output Signal Swing</a:t>
                </a:r>
              </a:p>
              <a:p>
                <a:endParaRPr lang="en-US" sz="3200" b="1" dirty="0">
                  <a:solidFill>
                    <a:srgbClr val="00FFFF"/>
                  </a:solidFill>
                  <a:latin typeface="FrutigerLTStd65-Bold"/>
                </a:endParaRPr>
              </a:p>
              <a:p>
                <a:r>
                  <a:rPr lang="en-US" sz="3200" b="1" dirty="0" smtClean="0">
                    <a:solidFill>
                      <a:srgbClr val="00FFFF"/>
                    </a:solidFill>
                    <a:latin typeface="FrutigerLTStd65-Bold"/>
                  </a:rPr>
                  <a:t> </a:t>
                </a:r>
                <a:r>
                  <a:rPr lang="en-US" sz="3200" dirty="0">
                    <a:solidFill>
                      <a:srgbClr val="000000"/>
                    </a:solidFill>
                    <a:latin typeface="TimesNewRoman"/>
                  </a:rPr>
                  <a:t>In the 741 op amp, we were satisfied with </a:t>
                </a:r>
                <a:r>
                  <a:rPr lang="en-US" sz="3200" dirty="0" smtClean="0">
                    <a:solidFill>
                      <a:srgbClr val="000000"/>
                    </a:solidFill>
                    <a:latin typeface="TimesNewRoman"/>
                  </a:rPr>
                  <a:t>an output </a:t>
                </a:r>
                <a:r>
                  <a:rPr lang="en-US" sz="3200" dirty="0">
                    <a:solidFill>
                      <a:srgbClr val="000000"/>
                    </a:solidFill>
                    <a:latin typeface="TimesNewRoman"/>
                  </a:rPr>
                  <a:t>that can swing to within 2 V or so of each of the supply rails. With a supply of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  <m:r>
                      <a:rPr 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3200" dirty="0" smtClean="0">
                    <a:solidFill>
                      <a:srgbClr val="000000"/>
                    </a:solidFill>
                    <a:latin typeface="TimesNewRoman"/>
                  </a:rPr>
                  <a:t>, this </a:t>
                </a:r>
                <a:r>
                  <a:rPr lang="en-US" sz="3200" dirty="0">
                    <a:solidFill>
                      <a:srgbClr val="000000"/>
                    </a:solidFill>
                    <a:latin typeface="TimesNewRoman"/>
                  </a:rPr>
                  <a:t>capacity resulted in a respectable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3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>
                    <a:solidFill>
                      <a:srgbClr val="000000"/>
                    </a:solidFill>
                    <a:latin typeface="TimesNewRoman"/>
                  </a:rPr>
                  <a:t>output </a:t>
                </a:r>
                <a:r>
                  <a:rPr lang="en-US" sz="3200" dirty="0">
                    <a:solidFill>
                      <a:srgbClr val="000000"/>
                    </a:solidFill>
                    <a:latin typeface="TimesNewRoman"/>
                  </a:rPr>
                  <a:t>range. </a:t>
                </a:r>
                <a:endParaRPr lang="en-US" sz="3200" dirty="0" smtClean="0">
                  <a:solidFill>
                    <a:srgbClr val="000000"/>
                  </a:solidFill>
                  <a:latin typeface="TimesNewRoman"/>
                </a:endParaRPr>
              </a:p>
              <a:p>
                <a:endParaRPr lang="en-US" sz="3200" dirty="0">
                  <a:solidFill>
                    <a:srgbClr val="000000"/>
                  </a:solidFill>
                  <a:latin typeface="TimesNewRoman"/>
                </a:endParaRPr>
              </a:p>
              <a:p>
                <a:r>
                  <a:rPr lang="en-US" sz="3200" dirty="0" smtClean="0">
                    <a:solidFill>
                      <a:srgbClr val="000000"/>
                    </a:solidFill>
                    <a:latin typeface="TimesNewRoman"/>
                  </a:rPr>
                  <a:t>However</a:t>
                </a:r>
                <a:r>
                  <a:rPr lang="en-US" sz="3200" dirty="0">
                    <a:solidFill>
                      <a:srgbClr val="000000"/>
                    </a:solidFill>
                    <a:latin typeface="TimesNewRoman"/>
                  </a:rPr>
                  <a:t>, to limit the output </a:t>
                </a:r>
                <a:r>
                  <a:rPr lang="en-US" sz="3200" dirty="0" smtClean="0">
                    <a:solidFill>
                      <a:srgbClr val="000000"/>
                    </a:solidFill>
                    <a:latin typeface="TimesNewRoman"/>
                  </a:rPr>
                  <a:t>swing to </a:t>
                </a:r>
                <a:r>
                  <a:rPr lang="en-US" sz="3200" dirty="0">
                    <a:solidFill>
                      <a:srgbClr val="000000"/>
                    </a:solidFill>
                    <a:latin typeface="TimesNewRoman"/>
                  </a:rPr>
                  <a:t>within 2 V of the supply rails in an op amp operating from a single 3-V supply would </a:t>
                </a:r>
                <a:r>
                  <a:rPr lang="en-US" sz="3200" dirty="0" smtClean="0">
                    <a:solidFill>
                      <a:srgbClr val="000000"/>
                    </a:solidFill>
                    <a:latin typeface="TimesNewRoman"/>
                  </a:rPr>
                  <a:t>result in </a:t>
                </a:r>
                <a:r>
                  <a:rPr lang="en-US" sz="3200" dirty="0">
                    <a:solidFill>
                      <a:srgbClr val="000000"/>
                    </a:solidFill>
                    <a:latin typeface="TimesNewRoman"/>
                  </a:rPr>
                  <a:t>an unusable device! Thus, here too, we require near rail-to-rail operation.</a:t>
                </a:r>
                <a:endParaRPr lang="en-US" sz="3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76" y="436325"/>
                <a:ext cx="11788726" cy="5755422"/>
              </a:xfrm>
              <a:prstGeom prst="rect">
                <a:avLst/>
              </a:prstGeom>
              <a:blipFill rotWithShape="0">
                <a:blip r:embed="rId2"/>
                <a:stretch>
                  <a:fillRect l="-1293" t="-2542" b="-2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2340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Biasing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75719" y="1910031"/>
            <a:ext cx="3599137" cy="4351338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02221" y="2018762"/>
            <a:ext cx="3467760" cy="42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76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haroni" panose="02010803020104030203" pitchFamily="2" charset="-79"/>
                <a:cs typeface="Aharoni" panose="02010803020104030203" pitchFamily="2" charset="-79"/>
              </a:rPr>
              <a:t>Design of the Input Stage to Obtain Rail-to-Rail VICM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5760" y="1792131"/>
            <a:ext cx="2492406" cy="472056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9542211" y="2072419"/>
            <a:ext cx="2373124" cy="44402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35069" y="2072419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/>
              <a:t>For the input </a:t>
            </a:r>
            <a:r>
              <a:rPr lang="en-US" sz="3200" b="1" dirty="0" smtClean="0"/>
              <a:t>common-mode range </a:t>
            </a:r>
            <a:r>
              <a:rPr lang="en-US" sz="3200" b="1" dirty="0"/>
              <a:t>to include ground voltage, the </a:t>
            </a:r>
            <a:r>
              <a:rPr lang="en-US" sz="3200" b="1" dirty="0" smtClean="0"/>
              <a:t>classical current-mirror-loaded </a:t>
            </a:r>
            <a:r>
              <a:rPr lang="en-US" sz="3200" b="1" dirty="0"/>
              <a:t>input stage in (a) has </a:t>
            </a:r>
            <a:r>
              <a:rPr lang="en-US" sz="3200" b="1" dirty="0" smtClean="0"/>
              <a:t>to be </a:t>
            </a:r>
            <a:r>
              <a:rPr lang="en-US" sz="3200" b="1" dirty="0"/>
              <a:t>replaced with the resistively-loaded </a:t>
            </a:r>
            <a:r>
              <a:rPr lang="en-US" sz="3200" b="1" dirty="0" smtClean="0"/>
              <a:t>configuration in </a:t>
            </a:r>
            <a:r>
              <a:rPr lang="en-US" sz="3200" b="1" dirty="0"/>
              <a:t>(b) with the dc voltage </a:t>
            </a:r>
            <a:r>
              <a:rPr lang="en-US" sz="3200" b="1" dirty="0" smtClean="0"/>
              <a:t>drop across </a:t>
            </a:r>
            <a:r>
              <a:rPr lang="en-US" sz="3200" b="1" dirty="0"/>
              <a:t>RC limited to 0.2–0.3 V.</a:t>
            </a:r>
          </a:p>
        </p:txBody>
      </p:sp>
    </p:spTree>
    <p:extLst>
      <p:ext uri="{BB962C8B-B14F-4D97-AF65-F5344CB8AC3E}">
        <p14:creationId xmlns:p14="http://schemas.microsoft.com/office/powerpoint/2010/main" val="30672632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76" y="0"/>
            <a:ext cx="7189471" cy="5169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81353" y="5309105"/>
                <a:ext cx="1171838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b="1" dirty="0" smtClean="0"/>
                  <a:t>Input stage with rail-to-rail input common-mode range and a folded-</a:t>
                </a:r>
                <a:r>
                  <a:rPr lang="en-US" sz="2800" b="1" dirty="0" err="1"/>
                  <a:t>cascode</a:t>
                </a:r>
                <a:r>
                  <a:rPr lang="en-US" sz="2800" b="1" dirty="0"/>
                  <a:t> stage </a:t>
                </a:r>
                <a:r>
                  <a:rPr lang="en-US" sz="2800" b="1" dirty="0" smtClean="0"/>
                  <a:t>to increase </a:t>
                </a:r>
                <a:r>
                  <a:rPr lang="en-US" sz="2800" b="1" dirty="0"/>
                  <a:t>the gain. Note that all the bias voltages including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𝑩𝑰𝑨𝑺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sub>
                    </m:sSub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b="1" dirty="0"/>
                  <a:t>are generated elsewhere on </a:t>
                </a:r>
                <a:r>
                  <a:rPr lang="en-US" sz="2800" b="1" dirty="0" smtClean="0"/>
                  <a:t>the chip.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53" y="5309105"/>
                <a:ext cx="11718388" cy="1384995"/>
              </a:xfrm>
              <a:prstGeom prst="rect">
                <a:avLst/>
              </a:prstGeom>
              <a:blipFill rotWithShape="0">
                <a:blip r:embed="rId3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6808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90" y="1995341"/>
            <a:ext cx="4638675" cy="41052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7679" y="1820959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dirty="0" smtClean="0"/>
              <a:t>An </a:t>
            </a:r>
            <a:r>
              <a:rPr lang="en-US" sz="3200" b="1" dirty="0"/>
              <a:t>op amp second stage incorporating the common-mode feedback circuit for the </a:t>
            </a:r>
            <a:r>
              <a:rPr lang="en-US" sz="3200" b="1" dirty="0" smtClean="0"/>
              <a:t>input stage</a:t>
            </a:r>
            <a:r>
              <a:rPr lang="en-US" sz="3200" b="1" dirty="0"/>
              <a:t>. Note that the circuit generates the voltage VB needed to bias the </a:t>
            </a:r>
            <a:r>
              <a:rPr lang="en-US" sz="3200" b="1" dirty="0" err="1"/>
              <a:t>cascode</a:t>
            </a:r>
            <a:r>
              <a:rPr lang="en-US" sz="3200" b="1" dirty="0"/>
              <a:t> circuit in the first stage</a:t>
            </a:r>
            <a:r>
              <a:rPr lang="en-US" sz="3200" b="1" dirty="0" smtClean="0"/>
              <a:t>. Diode </a:t>
            </a:r>
            <a:r>
              <a:rPr lang="en-US" sz="3200" b="1" dirty="0"/>
              <a:t>D is a </a:t>
            </a:r>
            <a:r>
              <a:rPr lang="en-US" sz="3200" b="1" dirty="0" err="1"/>
              <a:t>Schottky</a:t>
            </a:r>
            <a:r>
              <a:rPr lang="en-US" sz="3200" b="1" dirty="0"/>
              <a:t>-barrier diode which exhibits a forward voltage drop of about 0.4V.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82880" y="214036"/>
            <a:ext cx="11690252" cy="1325563"/>
          </a:xfrm>
        </p:spPr>
        <p:txBody>
          <a:bodyPr>
            <a:normAutofit/>
          </a:bodyPr>
          <a:lstStyle/>
          <a:p>
            <a:r>
              <a:rPr lang="en-US" u="sng" dirty="0">
                <a:latin typeface="Aharoni" panose="02010803020104030203" pitchFamily="2" charset="-79"/>
                <a:cs typeface="Aharoni" panose="02010803020104030203" pitchFamily="2" charset="-79"/>
              </a:rPr>
              <a:t>Common-Mode Feedback to Control the dc Voltage at </a:t>
            </a:r>
            <a:r>
              <a:rPr lang="en-US" u="sng" dirty="0" smtClean="0">
                <a:latin typeface="Aharoni" panose="02010803020104030203" pitchFamily="2" charset="-79"/>
                <a:cs typeface="Aharoni" panose="02010803020104030203" pitchFamily="2" charset="-79"/>
              </a:rPr>
              <a:t>the Output </a:t>
            </a:r>
            <a:r>
              <a:rPr lang="en-US" u="sng" dirty="0">
                <a:latin typeface="Aharoni" panose="02010803020104030203" pitchFamily="2" charset="-79"/>
                <a:cs typeface="Aharoni" panose="02010803020104030203" pitchFamily="2" charset="-79"/>
              </a:rPr>
              <a:t>of the Input Stage</a:t>
            </a:r>
          </a:p>
        </p:txBody>
      </p:sp>
    </p:spTree>
    <p:extLst>
      <p:ext uri="{BB962C8B-B14F-4D97-AF65-F5344CB8AC3E}">
        <p14:creationId xmlns:p14="http://schemas.microsoft.com/office/powerpoint/2010/main" val="4512105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haroni" panose="02010803020104030203" pitchFamily="2" charset="-79"/>
                <a:cs typeface="Aharoni" panose="02010803020104030203" pitchFamily="2" charset="-79"/>
              </a:rPr>
              <a:t>Output Stage </a:t>
            </a:r>
            <a:endParaRPr lang="en-US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9744" y="0"/>
            <a:ext cx="6913967" cy="59960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325563"/>
            <a:ext cx="4799743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 more complete version of the output stage showing the circuits that establish the </a:t>
            </a:r>
            <a:r>
              <a:rPr lang="en-US" sz="2800" dirty="0" smtClean="0"/>
              <a:t>quiescent current </a:t>
            </a:r>
            <a:r>
              <a:rPr lang="en-US" sz="2800" dirty="0"/>
              <a:t>in QP and QN. As well, this circuit forces a minimum current of (IQ/2) to follow in the </a:t>
            </a:r>
            <a:r>
              <a:rPr lang="en-US" sz="2800" dirty="0" smtClean="0"/>
              <a:t>inactive output </a:t>
            </a:r>
            <a:r>
              <a:rPr lang="en-US" sz="2800" dirty="0"/>
              <a:t>transistor, thus preventing the transistor from turning off and minimizing crossover distortion.</a:t>
            </a:r>
          </a:p>
        </p:txBody>
      </p:sp>
    </p:spTree>
    <p:extLst>
      <p:ext uri="{BB962C8B-B14F-4D97-AF65-F5344CB8AC3E}">
        <p14:creationId xmlns:p14="http://schemas.microsoft.com/office/powerpoint/2010/main" val="20964557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5F34A43-CF14-4EC0-BDB2-0D0F64552084}" type="slidenum">
              <a:rPr lang="en-US" altLang="en-US"/>
              <a:pPr>
                <a:defRPr/>
              </a:pPr>
              <a:t>98</a:t>
            </a:fld>
            <a:endParaRPr lang="en-US" altLang="en-US"/>
          </a:p>
        </p:txBody>
      </p:sp>
      <p:sp>
        <p:nvSpPr>
          <p:cNvPr id="28160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024"/>
            <a:ext cx="10515600" cy="700088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Breaking the Loop Example III</a:t>
            </a:r>
          </a:p>
        </p:txBody>
      </p:sp>
      <p:pic>
        <p:nvPicPr>
          <p:cNvPr id="28160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72"/>
          <a:stretch/>
        </p:blipFill>
        <p:spPr bwMode="auto">
          <a:xfrm>
            <a:off x="6065948" y="1065213"/>
            <a:ext cx="3382851" cy="28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81606" name="Object 5"/>
          <p:cNvGraphicFramePr>
            <a:graphicFrameLocks noChangeAspect="1"/>
          </p:cNvGraphicFramePr>
          <p:nvPr/>
        </p:nvGraphicFramePr>
        <p:xfrm>
          <a:off x="6019800" y="3270250"/>
          <a:ext cx="152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Equation" r:id="rId4" imgW="152268" imgH="317225" progId="Equation.3">
                  <p:embed/>
                </p:oleObj>
              </mc:Choice>
              <mc:Fallback>
                <p:oleObj name="Equation" r:id="rId4" imgW="152268" imgH="31722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270250"/>
                        <a:ext cx="152400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1607" name="Group 8"/>
          <p:cNvGrpSpPr>
            <a:grpSpLocks/>
          </p:cNvGrpSpPr>
          <p:nvPr/>
        </p:nvGrpSpPr>
        <p:grpSpPr bwMode="auto">
          <a:xfrm>
            <a:off x="3505200" y="3886200"/>
            <a:ext cx="5486400" cy="2743200"/>
            <a:chOff x="984" y="2256"/>
            <a:chExt cx="3600" cy="2064"/>
          </a:xfrm>
        </p:grpSpPr>
        <p:sp>
          <p:nvSpPr>
            <p:cNvPr id="281608" name="AutoShape 7"/>
            <p:cNvSpPr>
              <a:spLocks noChangeArrowheads="1"/>
            </p:cNvSpPr>
            <p:nvPr/>
          </p:nvSpPr>
          <p:spPr bwMode="auto">
            <a:xfrm>
              <a:off x="984" y="2256"/>
              <a:ext cx="3600" cy="206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281609" name="Object 6"/>
            <p:cNvGraphicFramePr>
              <a:graphicFrameLocks noChangeAspect="1"/>
            </p:cNvGraphicFramePr>
            <p:nvPr/>
          </p:nvGraphicFramePr>
          <p:xfrm>
            <a:off x="1056" y="2320"/>
            <a:ext cx="3504" cy="19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1" name="Equation" r:id="rId6" imgW="3873500" imgH="2159000" progId="Equation.3">
                    <p:embed/>
                  </p:oleObj>
                </mc:Choice>
                <mc:Fallback>
                  <p:oleObj name="Equation" r:id="rId6" imgW="3873500" imgH="2159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2320"/>
                          <a:ext cx="3504" cy="19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52"/>
          <a:stretch/>
        </p:blipFill>
        <p:spPr bwMode="auto">
          <a:xfrm>
            <a:off x="407831" y="997983"/>
            <a:ext cx="3369972" cy="28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91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9E4ECB7-08A2-43F3-B6FF-79C7717494E1}" type="slidenum">
              <a:rPr lang="en-US" altLang="en-US"/>
              <a:pPr>
                <a:defRPr/>
              </a:pPr>
              <a:t>99</a:t>
            </a:fld>
            <a:endParaRPr lang="en-US" altLang="en-US"/>
          </a:p>
        </p:txBody>
      </p:sp>
      <p:sp>
        <p:nvSpPr>
          <p:cNvPr id="28262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630238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dirty="0" smtClean="0"/>
              <a:t>Feedback Factor Example III</a:t>
            </a:r>
          </a:p>
        </p:txBody>
      </p:sp>
      <p:grpSp>
        <p:nvGrpSpPr>
          <p:cNvPr id="282629" name="Group 12"/>
          <p:cNvGrpSpPr>
            <a:grpSpLocks/>
          </p:cNvGrpSpPr>
          <p:nvPr/>
        </p:nvGrpSpPr>
        <p:grpSpPr bwMode="auto">
          <a:xfrm>
            <a:off x="2209800" y="1066800"/>
            <a:ext cx="6934200" cy="2971800"/>
            <a:chOff x="432" y="672"/>
            <a:chExt cx="4368" cy="1872"/>
          </a:xfrm>
        </p:grpSpPr>
        <p:pic>
          <p:nvPicPr>
            <p:cNvPr id="28263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672"/>
              <a:ext cx="2735" cy="1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2634" name="Rectangle 5"/>
            <p:cNvSpPr>
              <a:spLocks noChangeArrowheads="1"/>
            </p:cNvSpPr>
            <p:nvPr/>
          </p:nvSpPr>
          <p:spPr bwMode="auto">
            <a:xfrm>
              <a:off x="1504" y="1762"/>
              <a:ext cx="591" cy="44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82635" name="AutoShape 6"/>
            <p:cNvSpPr>
              <a:spLocks noChangeArrowheads="1"/>
            </p:cNvSpPr>
            <p:nvPr/>
          </p:nvSpPr>
          <p:spPr bwMode="auto">
            <a:xfrm>
              <a:off x="2884" y="1506"/>
              <a:ext cx="474" cy="204"/>
            </a:xfrm>
            <a:custGeom>
              <a:avLst/>
              <a:gdLst>
                <a:gd name="T0" fmla="*/ 356 w 21600"/>
                <a:gd name="T1" fmla="*/ 0 h 21600"/>
                <a:gd name="T2" fmla="*/ 0 w 21600"/>
                <a:gd name="T3" fmla="*/ 102 h 21600"/>
                <a:gd name="T4" fmla="*/ 356 w 21600"/>
                <a:gd name="T5" fmla="*/ 204 h 21600"/>
                <a:gd name="T6" fmla="*/ 474 w 21600"/>
                <a:gd name="T7" fmla="*/ 102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2 w 21600"/>
                <a:gd name="T13" fmla="*/ 5400 h 21600"/>
                <a:gd name="T14" fmla="*/ 18911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lnTo>
                    <a:pt x="16200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82636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9" y="1217"/>
              <a:ext cx="1391" cy="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2630" name="Group 11"/>
          <p:cNvGrpSpPr>
            <a:grpSpLocks/>
          </p:cNvGrpSpPr>
          <p:nvPr/>
        </p:nvGrpSpPr>
        <p:grpSpPr bwMode="auto">
          <a:xfrm>
            <a:off x="3810000" y="3581400"/>
            <a:ext cx="5029200" cy="3124200"/>
            <a:chOff x="1536" y="2112"/>
            <a:chExt cx="3168" cy="2208"/>
          </a:xfrm>
        </p:grpSpPr>
        <p:sp>
          <p:nvSpPr>
            <p:cNvPr id="282631" name="AutoShape 10"/>
            <p:cNvSpPr>
              <a:spLocks noChangeArrowheads="1"/>
            </p:cNvSpPr>
            <p:nvPr/>
          </p:nvSpPr>
          <p:spPr bwMode="auto">
            <a:xfrm>
              <a:off x="1536" y="2112"/>
              <a:ext cx="3168" cy="220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30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graphicFrame>
          <p:nvGraphicFramePr>
            <p:cNvPr id="282632" name="Object 8"/>
            <p:cNvGraphicFramePr>
              <a:graphicFrameLocks noChangeAspect="1"/>
            </p:cNvGraphicFramePr>
            <p:nvPr/>
          </p:nvGraphicFramePr>
          <p:xfrm>
            <a:off x="1632" y="2180"/>
            <a:ext cx="3072" cy="21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7" name="Equation" r:id="rId5" imgW="3683000" imgH="2565400" progId="Equation.3">
                    <p:embed/>
                  </p:oleObj>
                </mc:Choice>
                <mc:Fallback>
                  <p:oleObj name="Equation" r:id="rId5" imgW="3683000" imgH="2565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180"/>
                          <a:ext cx="3072" cy="21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283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985</Words>
  <Application>Microsoft Office PowerPoint</Application>
  <PresentationFormat>Widescreen</PresentationFormat>
  <Paragraphs>147</Paragraphs>
  <Slides>107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1" baseType="lpstr">
      <vt:lpstr>Aharoni</vt:lpstr>
      <vt:lpstr>-apple-system</vt:lpstr>
      <vt:lpstr>Arial</vt:lpstr>
      <vt:lpstr>Arial</vt:lpstr>
      <vt:lpstr>Arial Black</vt:lpstr>
      <vt:lpstr>Calibri</vt:lpstr>
      <vt:lpstr>Calibri Light</vt:lpstr>
      <vt:lpstr>Cambria Math</vt:lpstr>
      <vt:lpstr>FrutigerLTStd65-Bold</vt:lpstr>
      <vt:lpstr>Open Sans</vt:lpstr>
      <vt:lpstr>Times New Roman</vt:lpstr>
      <vt:lpstr>TimesNewRoman</vt:lpstr>
      <vt:lpstr>Office Theme</vt:lpstr>
      <vt:lpstr>Equation</vt:lpstr>
      <vt:lpstr>Chapter No 12  </vt:lpstr>
      <vt:lpstr>General Information on  op-amp 741</vt:lpstr>
      <vt:lpstr>Chapter No 12 sub-sections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Part-I  Recognizing / Identifying various sub-sections of 741</vt:lpstr>
      <vt:lpstr>PowerPoint Presentation</vt:lpstr>
      <vt:lpstr>PowerPoint Presentation</vt:lpstr>
      <vt:lpstr>Input Stage  </vt:lpstr>
      <vt:lpstr>PowerPoint Presentation</vt:lpstr>
      <vt:lpstr>PowerPoint Presentation</vt:lpstr>
      <vt:lpstr>PowerPoint Presentation</vt:lpstr>
      <vt:lpstr>Intermediate Stage</vt:lpstr>
      <vt:lpstr>PowerPoint Presentation</vt:lpstr>
      <vt:lpstr>PowerPoint Presentation</vt:lpstr>
      <vt:lpstr>PowerPoint Presentation</vt:lpstr>
      <vt:lpstr>Output Stage</vt:lpstr>
      <vt:lpstr>PowerPoint Presentation</vt:lpstr>
      <vt:lpstr>PowerPoint Presentation</vt:lpstr>
      <vt:lpstr>PowerPoint Presentation</vt:lpstr>
      <vt:lpstr>Short Circuit Protection</vt:lpstr>
      <vt:lpstr>PowerPoint Presentation</vt:lpstr>
      <vt:lpstr>PowerPoint Presentation</vt:lpstr>
      <vt:lpstr>        Part-II  DC BIASING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Second Stage Biasing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: DC currents</vt:lpstr>
      <vt:lpstr>Small Signal Analysis </vt:lpstr>
      <vt:lpstr>PowerPoint Presentation</vt:lpstr>
      <vt:lpstr>PowerPoint Presentation</vt:lpstr>
      <vt:lpstr>PowerPoint Presentation</vt:lpstr>
      <vt:lpstr>PowerPoint Presentation</vt:lpstr>
      <vt:lpstr>Small Signal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Output Stage </vt:lpstr>
      <vt:lpstr>PowerPoint Presentation</vt:lpstr>
      <vt:lpstr>Simplified : Output stage</vt:lpstr>
      <vt:lpstr>PowerPoint Presentation</vt:lpstr>
      <vt:lpstr>PowerPoint Presentation</vt:lpstr>
      <vt:lpstr>PowerPoint Presentation</vt:lpstr>
      <vt:lpstr>PowerPoint Presentation</vt:lpstr>
      <vt:lpstr>Output Resistance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Biasing</vt:lpstr>
      <vt:lpstr>Design of the Input Stage to Obtain Rail-to-Rail VICM</vt:lpstr>
      <vt:lpstr>PowerPoint Presentation</vt:lpstr>
      <vt:lpstr>Common-Mode Feedback to Control the dc Voltage at the Output of the Input Stage</vt:lpstr>
      <vt:lpstr>Output Stage </vt:lpstr>
      <vt:lpstr>Breaking the Loop Example III</vt:lpstr>
      <vt:lpstr>Feedback Factor Example III</vt:lpstr>
      <vt:lpstr>Breaking the Loop Example IV </vt:lpstr>
      <vt:lpstr>Feedback Factor Example IV</vt:lpstr>
      <vt:lpstr>Breaking the Loop Example V </vt:lpstr>
      <vt:lpstr>Feedback Factor Example V</vt:lpstr>
      <vt:lpstr>Breaking the Loop Example VI</vt:lpstr>
      <vt:lpstr>Feedback Factor Example VI</vt:lpstr>
      <vt:lpstr>Breaking the Loop Example VII</vt:lpstr>
      <vt:lpstr>Feedback Factor Example VII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Basit Alvi</dc:creator>
  <cp:lastModifiedBy>Abdul Basit Alvi</cp:lastModifiedBy>
  <cp:revision>54</cp:revision>
  <dcterms:created xsi:type="dcterms:W3CDTF">2018-12-19T06:01:03Z</dcterms:created>
  <dcterms:modified xsi:type="dcterms:W3CDTF">2022-12-19T05:56:41Z</dcterms:modified>
</cp:coreProperties>
</file>